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60" r:id="rId3"/>
    <p:sldId id="262" r:id="rId4"/>
    <p:sldId id="263" r:id="rId5"/>
    <p:sldId id="264" r:id="rId6"/>
    <p:sldId id="322" r:id="rId7"/>
    <p:sldId id="265" r:id="rId8"/>
    <p:sldId id="266" r:id="rId9"/>
    <p:sldId id="267" r:id="rId10"/>
    <p:sldId id="268" r:id="rId11"/>
    <p:sldId id="269" r:id="rId12"/>
    <p:sldId id="270" r:id="rId13"/>
    <p:sldId id="299" r:id="rId14"/>
    <p:sldId id="300" r:id="rId15"/>
    <p:sldId id="301" r:id="rId16"/>
    <p:sldId id="323" r:id="rId17"/>
    <p:sldId id="324" r:id="rId18"/>
    <p:sldId id="302" r:id="rId19"/>
    <p:sldId id="303" r:id="rId20"/>
    <p:sldId id="304" r:id="rId21"/>
    <p:sldId id="305" r:id="rId22"/>
    <p:sldId id="306" r:id="rId23"/>
    <p:sldId id="271" r:id="rId24"/>
    <p:sldId id="278" r:id="rId25"/>
    <p:sldId id="279" r:id="rId26"/>
    <p:sldId id="280" r:id="rId27"/>
    <p:sldId id="274" r:id="rId28"/>
    <p:sldId id="275" r:id="rId29"/>
    <p:sldId id="276" r:id="rId30"/>
    <p:sldId id="277" r:id="rId31"/>
    <p:sldId id="327" r:id="rId32"/>
    <p:sldId id="328" r:id="rId33"/>
    <p:sldId id="329" r:id="rId34"/>
    <p:sldId id="330" r:id="rId35"/>
    <p:sldId id="331" r:id="rId36"/>
    <p:sldId id="332" r:id="rId37"/>
    <p:sldId id="333" r:id="rId38"/>
    <p:sldId id="272" r:id="rId39"/>
    <p:sldId id="273" r:id="rId40"/>
    <p:sldId id="320" r:id="rId41"/>
    <p:sldId id="321"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5" r:id="rId72"/>
    <p:sldId id="326" r:id="rId73"/>
    <p:sldId id="336" r:id="rId74"/>
    <p:sldId id="337" r:id="rId75"/>
    <p:sldId id="338" r:id="rId76"/>
    <p:sldId id="339" r:id="rId77"/>
    <p:sldId id="334" r:id="rId78"/>
    <p:sldId id="335"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93B23A-993A-47B8-AD85-83E59FE224C7}">
          <p14:sldIdLst>
            <p14:sldId id="261"/>
            <p14:sldId id="260"/>
            <p14:sldId id="262"/>
            <p14:sldId id="263"/>
            <p14:sldId id="264"/>
            <p14:sldId id="322"/>
            <p14:sldId id="265"/>
            <p14:sldId id="266"/>
            <p14:sldId id="267"/>
            <p14:sldId id="268"/>
            <p14:sldId id="269"/>
            <p14:sldId id="270"/>
            <p14:sldId id="299"/>
            <p14:sldId id="300"/>
            <p14:sldId id="301"/>
            <p14:sldId id="323"/>
            <p14:sldId id="324"/>
            <p14:sldId id="302"/>
            <p14:sldId id="303"/>
            <p14:sldId id="304"/>
            <p14:sldId id="305"/>
            <p14:sldId id="306"/>
            <p14:sldId id="271"/>
            <p14:sldId id="278"/>
            <p14:sldId id="279"/>
            <p14:sldId id="280"/>
            <p14:sldId id="274"/>
            <p14:sldId id="275"/>
            <p14:sldId id="276"/>
            <p14:sldId id="277"/>
            <p14:sldId id="327"/>
            <p14:sldId id="328"/>
            <p14:sldId id="329"/>
            <p14:sldId id="330"/>
            <p14:sldId id="331"/>
            <p14:sldId id="332"/>
            <p14:sldId id="333"/>
            <p14:sldId id="272"/>
            <p14:sldId id="273"/>
            <p14:sldId id="320"/>
            <p14:sldId id="321"/>
            <p14:sldId id="283"/>
            <p14:sldId id="284"/>
            <p14:sldId id="285"/>
            <p14:sldId id="286"/>
            <p14:sldId id="287"/>
            <p14:sldId id="288"/>
            <p14:sldId id="289"/>
            <p14:sldId id="290"/>
            <p14:sldId id="291"/>
            <p14:sldId id="292"/>
            <p14:sldId id="293"/>
            <p14:sldId id="294"/>
            <p14:sldId id="295"/>
            <p14:sldId id="296"/>
            <p14:sldId id="297"/>
            <p14:sldId id="298"/>
            <p14:sldId id="307"/>
            <p14:sldId id="308"/>
            <p14:sldId id="309"/>
            <p14:sldId id="310"/>
            <p14:sldId id="311"/>
            <p14:sldId id="312"/>
            <p14:sldId id="313"/>
            <p14:sldId id="314"/>
            <p14:sldId id="315"/>
            <p14:sldId id="316"/>
            <p14:sldId id="317"/>
            <p14:sldId id="318"/>
            <p14:sldId id="319"/>
            <p14:sldId id="325"/>
            <p14:sldId id="326"/>
            <p14:sldId id="336"/>
            <p14:sldId id="337"/>
            <p14:sldId id="338"/>
            <p14:sldId id="339"/>
            <p14:sldId id="334"/>
            <p14:sldId id="335"/>
            <p14:sldId id="340"/>
            <p14:sldId id="341"/>
            <p14:sldId id="342"/>
            <p14:sldId id="343"/>
            <p14:sldId id="344"/>
            <p14:sldId id="345"/>
            <p14:sldId id="346"/>
            <p14:sldId id="347"/>
            <p14:sldId id="348"/>
            <p14:sldId id="349"/>
            <p14:sldId id="350"/>
            <p14:sldId id="351"/>
            <p14:sldId id="352"/>
            <p14:sldId id="353"/>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FAF8C3D-0404-4D5B-ACD8-16195006707C}" type="datetimeFigureOut">
              <a:rPr lang="en-IN" smtClean="0"/>
              <a:t>28-12-2020</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E221AFF6-404A-4B7A-BB30-3ADF6879E5F3}"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674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F8C3D-0404-4D5B-ACD8-16195006707C}" type="datetimeFigureOut">
              <a:rPr lang="en-IN" smtClean="0"/>
              <a:t>28-12-2020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21AFF6-404A-4B7A-BB30-3ADF6879E5F3}"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97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F8C3D-0404-4D5B-ACD8-16195006707C}" type="datetimeFigureOut">
              <a:rPr lang="en-IN" smtClean="0"/>
              <a:t>28-12-2020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21AFF6-404A-4B7A-BB30-3ADF6879E5F3}"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246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F8C3D-0404-4D5B-ACD8-16195006707C}" type="datetimeFigureOut">
              <a:rPr lang="en-IN" smtClean="0"/>
              <a:t>28-12-2020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21AFF6-404A-4B7A-BB30-3ADF6879E5F3}"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5190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AF8C3D-0404-4D5B-ACD8-16195006707C}" type="datetimeFigureOut">
              <a:rPr lang="en-IN" smtClean="0"/>
              <a:t>28-12-2020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21AFF6-404A-4B7A-BB30-3ADF6879E5F3}"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1886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FAF8C3D-0404-4D5B-ACD8-16195006707C}" type="datetimeFigureOut">
              <a:rPr lang="en-IN" smtClean="0"/>
              <a:t>28-12-2020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21AFF6-404A-4B7A-BB30-3ADF6879E5F3}"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1419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FAF8C3D-0404-4D5B-ACD8-16195006707C}" type="datetimeFigureOut">
              <a:rPr lang="en-IN" smtClean="0"/>
              <a:t>28-12-2020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21AFF6-404A-4B7A-BB30-3ADF6879E5F3}"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8472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AF8C3D-0404-4D5B-ACD8-16195006707C}" type="datetimeFigureOut">
              <a:rPr lang="en-IN" smtClean="0"/>
              <a:t>28-12-2020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21AFF6-404A-4B7A-BB30-3ADF6879E5F3}"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41255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AF8C3D-0404-4D5B-ACD8-16195006707C}" type="datetimeFigureOut">
              <a:rPr lang="en-IN" smtClean="0"/>
              <a:t>28-12-2020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221AFF6-404A-4B7A-BB30-3ADF6879E5F3}" type="slidenum">
              <a:rPr lang="en-IN" smtClean="0"/>
              <a:t>‹#›</a:t>
            </a:fld>
            <a:endParaRPr lang="en-IN"/>
          </a:p>
        </p:txBody>
      </p:sp>
    </p:spTree>
    <p:extLst>
      <p:ext uri="{BB962C8B-B14F-4D97-AF65-F5344CB8AC3E}">
        <p14:creationId xmlns:p14="http://schemas.microsoft.com/office/powerpoint/2010/main" val="331717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AF8C3D-0404-4D5B-ACD8-16195006707C}" type="datetimeFigureOut">
              <a:rPr lang="en-IN" smtClean="0"/>
              <a:t>28-12-2020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21AFF6-404A-4B7A-BB30-3ADF6879E5F3}"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294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FAF8C3D-0404-4D5B-ACD8-16195006707C}" type="datetimeFigureOut">
              <a:rPr lang="en-IN" smtClean="0"/>
              <a:t>28-12-2020</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E221AFF6-404A-4B7A-BB30-3ADF6879E5F3}"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5036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FAF8C3D-0404-4D5B-ACD8-16195006707C}" type="datetimeFigureOut">
              <a:rPr lang="en-IN" smtClean="0"/>
              <a:t>28-12-2020</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221AFF6-404A-4B7A-BB30-3ADF6879E5F3}"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860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javatpoint.com/java-linkedhashmap" TargetMode="External"/><Relationship Id="rId2" Type="http://schemas.openxmlformats.org/officeDocument/2006/relationships/hyperlink" Target="https://www.javatpoint.com/java-hashmap" TargetMode="External"/><Relationship Id="rId1" Type="http://schemas.openxmlformats.org/officeDocument/2006/relationships/slideLayout" Target="../slideLayouts/slideLayout2.xml"/><Relationship Id="rId4" Type="http://schemas.openxmlformats.org/officeDocument/2006/relationships/hyperlink" Target="https://www.javatpoint.com/java-treemap"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javatpoint.com/java-linkedlist" TargetMode="External"/><Relationship Id="rId2" Type="http://schemas.openxmlformats.org/officeDocument/2006/relationships/hyperlink" Target="https://www.javatpoint.com/java-arraylist" TargetMode="External"/><Relationship Id="rId1" Type="http://schemas.openxmlformats.org/officeDocument/2006/relationships/slideLayout" Target="../slideLayouts/slideLayout2.xml"/><Relationship Id="rId4" Type="http://schemas.openxmlformats.org/officeDocument/2006/relationships/hyperlink" Target="https://www.javatpoint.com/java-priorityqueue"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F65AC-CFF5-4D90-8061-D3B89B9691B1}"/>
              </a:ext>
            </a:extLst>
          </p:cNvPr>
          <p:cNvSpPr>
            <a:spLocks noGrp="1"/>
          </p:cNvSpPr>
          <p:nvPr>
            <p:ph type="ctrTitle"/>
          </p:nvPr>
        </p:nvSpPr>
        <p:spPr>
          <a:xfrm>
            <a:off x="2417780" y="785365"/>
            <a:ext cx="9294814" cy="2541431"/>
          </a:xfrm>
        </p:spPr>
        <p:txBody>
          <a:bodyPr>
            <a:normAutofit/>
          </a:bodyPr>
          <a:lstStyle/>
          <a:p>
            <a:r>
              <a:rPr lang="en-US" sz="6000" dirty="0">
                <a:latin typeface="Times New Roman" panose="02020603050405020304" pitchFamily="18" charset="0"/>
                <a:cs typeface="Times New Roman" panose="02020603050405020304" pitchFamily="18" charset="0"/>
              </a:rPr>
              <a:t> </a:t>
            </a:r>
            <a:r>
              <a:rPr lang="en-US" sz="5400" dirty="0">
                <a:latin typeface="Times New Roman" panose="02020603050405020304" pitchFamily="18" charset="0"/>
                <a:cs typeface="Times New Roman" panose="02020603050405020304" pitchFamily="18" charset="0"/>
              </a:rPr>
              <a:t>Automation testing-1</a:t>
            </a:r>
            <a:endParaRPr lang="en-IN" sz="5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A8977E1-1932-4E5D-A51F-5190C3CF0C01}"/>
              </a:ext>
            </a:extLst>
          </p:cNvPr>
          <p:cNvSpPr>
            <a:spLocks noGrp="1"/>
          </p:cNvSpPr>
          <p:nvPr>
            <p:ph type="subTitle" idx="1"/>
          </p:nvPr>
        </p:nvSpPr>
        <p:spPr/>
        <p:txBody>
          <a:bodyPr/>
          <a:lstStyle/>
          <a:p>
            <a:pPr algn="ctr"/>
            <a:r>
              <a:rPr lang="en-US" b="1" dirty="0">
                <a:latin typeface="Times New Roman" panose="02020603050405020304" pitchFamily="18" charset="0"/>
                <a:cs typeface="Times New Roman" panose="02020603050405020304" pitchFamily="18" charset="0"/>
              </a:rPr>
              <a:t>Balkrishna sir</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02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41D8D-CD68-4A76-AD6A-4D4C968B06C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installation</a:t>
            </a:r>
            <a:endParaRPr lang="en-IN" dirty="0"/>
          </a:p>
        </p:txBody>
      </p:sp>
      <p:sp>
        <p:nvSpPr>
          <p:cNvPr id="3" name="Content Placeholder 2">
            <a:extLst>
              <a:ext uri="{FF2B5EF4-FFF2-40B4-BE49-F238E27FC236}">
                <a16:creationId xmlns:a16="http://schemas.microsoft.com/office/drawing/2014/main" id="{1D6F3528-8BD3-46BD-A49C-FDC97CDF7818}"/>
              </a:ext>
            </a:extLst>
          </p:cNvPr>
          <p:cNvSpPr>
            <a:spLocks noGrp="1"/>
          </p:cNvSpPr>
          <p:nvPr>
            <p:ph idx="1"/>
          </p:nvPr>
        </p:nvSpPr>
        <p:spPr>
          <a:xfrm>
            <a:off x="1451579" y="2015732"/>
            <a:ext cx="9603275" cy="4037749"/>
          </a:xfrm>
        </p:spPr>
        <p:txBody>
          <a:bodyPr>
            <a:normAutofit fontScale="62500" lnSpcReduction="20000"/>
          </a:bodyPr>
          <a:lstStyle/>
          <a:p>
            <a:pPr algn="just"/>
            <a:r>
              <a:rPr lang="en-US" b="1" dirty="0">
                <a:latin typeface="Times New Roman" panose="02020603050405020304" pitchFamily="18" charset="0"/>
                <a:cs typeface="Times New Roman" panose="02020603050405020304" pitchFamily="18" charset="0"/>
              </a:rPr>
              <a:t>To add JAVA_HOME to system variable:</a:t>
            </a:r>
          </a:p>
          <a:p>
            <a:pPr marL="457200" indent="-457200" algn="just">
              <a:buAutoNum type="arabicPeriod"/>
            </a:pPr>
            <a:r>
              <a:rPr lang="en-US" dirty="0">
                <a:latin typeface="Times New Roman" panose="02020603050405020304" pitchFamily="18" charset="0"/>
                <a:cs typeface="Times New Roman" panose="02020603050405020304" pitchFamily="18" charset="0"/>
              </a:rPr>
              <a:t>Click on ‘New’ option in system variable.</a:t>
            </a:r>
          </a:p>
          <a:p>
            <a:pPr marL="457200" indent="-457200" algn="just">
              <a:buAutoNum type="arabicPeriod"/>
            </a:pPr>
            <a:r>
              <a:rPr lang="en-US" dirty="0">
                <a:latin typeface="Times New Roman" panose="02020603050405020304" pitchFamily="18" charset="0"/>
                <a:cs typeface="Times New Roman" panose="02020603050405020304" pitchFamily="18" charset="0"/>
              </a:rPr>
              <a:t>Enter variable name- JAVA_HOME and variable value- path </a:t>
            </a:r>
            <a:r>
              <a:rPr lang="en-US" dirty="0" err="1">
                <a:latin typeface="Times New Roman" panose="02020603050405020304" pitchFamily="18" charset="0"/>
                <a:cs typeface="Times New Roman" panose="02020603050405020304" pitchFamily="18" charset="0"/>
              </a:rPr>
              <a:t>upto</a:t>
            </a:r>
            <a:r>
              <a:rPr lang="en-US" dirty="0">
                <a:latin typeface="Times New Roman" panose="02020603050405020304" pitchFamily="18" charset="0"/>
                <a:cs typeface="Times New Roman" panose="02020603050405020304" pitchFamily="18" charset="0"/>
              </a:rPr>
              <a:t> jdk-14.0.2 from ‘C’ folder.</a:t>
            </a:r>
          </a:p>
          <a:p>
            <a:pPr marL="457200" indent="-457200" algn="just">
              <a:buAutoNum type="arabicPeriod"/>
            </a:pPr>
            <a:r>
              <a:rPr lang="en-US" dirty="0">
                <a:latin typeface="Times New Roman" panose="02020603050405020304" pitchFamily="18" charset="0"/>
                <a:cs typeface="Times New Roman" panose="02020603050405020304" pitchFamily="18" charset="0"/>
              </a:rPr>
              <a:t>Click on ‘OK’.</a:t>
            </a:r>
          </a:p>
          <a:p>
            <a:pPr marL="457200" indent="-457200" algn="just">
              <a:buAutoNum type="arabicPeriod"/>
            </a:pPr>
            <a:r>
              <a:rPr lang="en-US" dirty="0">
                <a:latin typeface="Times New Roman" panose="02020603050405020304" pitchFamily="18" charset="0"/>
                <a:cs typeface="Times New Roman" panose="02020603050405020304" pitchFamily="18" charset="0"/>
              </a:rPr>
              <a:t>Click on ‘OK’ on environment variable window.</a:t>
            </a:r>
          </a:p>
          <a:p>
            <a:pPr marL="457200" indent="-457200" algn="just">
              <a:buAutoNum type="arabicPeriod"/>
            </a:pPr>
            <a:r>
              <a:rPr lang="en-US" dirty="0">
                <a:latin typeface="Times New Roman" panose="02020603050405020304" pitchFamily="18" charset="0"/>
                <a:cs typeface="Times New Roman" panose="02020603050405020304" pitchFamily="18" charset="0"/>
              </a:rPr>
              <a:t>Click on ‘OK’ on System Properties window.</a:t>
            </a:r>
          </a:p>
          <a:p>
            <a:pPr algn="just"/>
            <a:r>
              <a:rPr lang="en-US" b="1" dirty="0">
                <a:latin typeface="Times New Roman" panose="02020603050405020304" pitchFamily="18" charset="0"/>
                <a:cs typeface="Times New Roman" panose="02020603050405020304" pitchFamily="18" charset="0"/>
              </a:rPr>
              <a:t>Download Eclipse:</a:t>
            </a:r>
          </a:p>
          <a:p>
            <a:pPr marL="457200" indent="-457200" algn="just">
              <a:buAutoNum type="arabicPeriod"/>
            </a:pPr>
            <a:r>
              <a:rPr lang="en-US" dirty="0">
                <a:latin typeface="Times New Roman" panose="02020603050405020304" pitchFamily="18" charset="0"/>
                <a:cs typeface="Times New Roman" panose="02020603050405020304" pitchFamily="18" charset="0"/>
              </a:rPr>
              <a:t>Open Google Chrome.</a:t>
            </a:r>
          </a:p>
          <a:p>
            <a:pPr marL="457200" indent="-457200" algn="just">
              <a:buAutoNum type="arabicPeriod"/>
            </a:pPr>
            <a:r>
              <a:rPr lang="en-US" dirty="0">
                <a:latin typeface="Times New Roman" panose="02020603050405020304" pitchFamily="18" charset="0"/>
                <a:cs typeface="Times New Roman" panose="02020603050405020304" pitchFamily="18" charset="0"/>
              </a:rPr>
              <a:t>Type Eclipse Download.</a:t>
            </a:r>
          </a:p>
          <a:p>
            <a:pPr marL="457200" indent="-457200" algn="just">
              <a:buAutoNum type="arabicPeriod"/>
            </a:pPr>
            <a:r>
              <a:rPr lang="en-US" dirty="0">
                <a:latin typeface="Times New Roman" panose="02020603050405020304" pitchFamily="18" charset="0"/>
                <a:cs typeface="Times New Roman" panose="02020603050405020304" pitchFamily="18" charset="0"/>
              </a:rPr>
              <a:t>Eclipse Download/ The Eclipse Foundation.</a:t>
            </a:r>
          </a:p>
          <a:p>
            <a:pPr marL="457200" indent="-457200" algn="just">
              <a:buAutoNum type="arabicPeriod"/>
            </a:pPr>
            <a:r>
              <a:rPr lang="en-US" dirty="0">
                <a:latin typeface="Times New Roman" panose="02020603050405020304" pitchFamily="18" charset="0"/>
                <a:cs typeface="Times New Roman" panose="02020603050405020304" pitchFamily="18" charset="0"/>
              </a:rPr>
              <a:t>Download 64-bit.</a:t>
            </a:r>
          </a:p>
          <a:p>
            <a:pPr marL="457200" indent="-457200" algn="just">
              <a:buAutoNum type="arabicPeriod"/>
            </a:pPr>
            <a:r>
              <a:rPr lang="en-US" dirty="0">
                <a:latin typeface="Times New Roman" panose="02020603050405020304" pitchFamily="18" charset="0"/>
                <a:cs typeface="Times New Roman" panose="02020603050405020304" pitchFamily="18" charset="0"/>
              </a:rPr>
              <a:t>Download.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8379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FAEE-860C-49AB-A55E-651BFD00D4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installation</a:t>
            </a:r>
            <a:endParaRPr lang="en-IN" dirty="0"/>
          </a:p>
        </p:txBody>
      </p:sp>
      <p:sp>
        <p:nvSpPr>
          <p:cNvPr id="3" name="Content Placeholder 2">
            <a:extLst>
              <a:ext uri="{FF2B5EF4-FFF2-40B4-BE49-F238E27FC236}">
                <a16:creationId xmlns:a16="http://schemas.microsoft.com/office/drawing/2014/main" id="{A776381F-D5E3-42D0-9D94-4D1167A8D35A}"/>
              </a:ext>
            </a:extLst>
          </p:cNvPr>
          <p:cNvSpPr>
            <a:spLocks noGrp="1"/>
          </p:cNvSpPr>
          <p:nvPr>
            <p:ph idx="1"/>
          </p:nvPr>
        </p:nvSpPr>
        <p:spPr>
          <a:xfrm>
            <a:off x="1451579" y="1935332"/>
            <a:ext cx="9603275" cy="4332303"/>
          </a:xfrm>
        </p:spPr>
        <p:txBody>
          <a:bodyPr>
            <a:normAutofit fontScale="62500" lnSpcReduction="20000"/>
          </a:bodyPr>
          <a:lstStyle/>
          <a:p>
            <a:pPr algn="just"/>
            <a:r>
              <a:rPr lang="en-US" b="1" dirty="0">
                <a:latin typeface="Times New Roman" panose="02020603050405020304" pitchFamily="18" charset="0"/>
                <a:cs typeface="Times New Roman" panose="02020603050405020304" pitchFamily="18" charset="0"/>
              </a:rPr>
              <a:t>Eclipse Installation:</a:t>
            </a:r>
          </a:p>
          <a:p>
            <a:pPr marL="457200" indent="-457200" algn="just">
              <a:buAutoNum type="arabicPeriod"/>
            </a:pPr>
            <a:r>
              <a:rPr lang="en-US" dirty="0">
                <a:latin typeface="Times New Roman" panose="02020603050405020304" pitchFamily="18" charset="0"/>
                <a:cs typeface="Times New Roman" panose="02020603050405020304" pitchFamily="18" charset="0"/>
              </a:rPr>
              <a:t>Copy eclipse file to another folder.</a:t>
            </a:r>
          </a:p>
          <a:p>
            <a:pPr marL="457200" indent="-457200" algn="just">
              <a:buAutoNum type="arabicPeriod"/>
            </a:pPr>
            <a:r>
              <a:rPr lang="en-US" dirty="0">
                <a:latin typeface="Times New Roman" panose="02020603050405020304" pitchFamily="18" charset="0"/>
                <a:cs typeface="Times New Roman" panose="02020603050405020304" pitchFamily="18" charset="0"/>
              </a:rPr>
              <a:t>Right click and run as administrator.</a:t>
            </a:r>
          </a:p>
          <a:p>
            <a:pPr marL="457200" indent="-457200" algn="just">
              <a:buAutoNum type="arabicPeriod"/>
            </a:pPr>
            <a:r>
              <a:rPr lang="en-US" dirty="0">
                <a:latin typeface="Times New Roman" panose="02020603050405020304" pitchFamily="18" charset="0"/>
                <a:cs typeface="Times New Roman" panose="02020603050405020304" pitchFamily="18" charset="0"/>
              </a:rPr>
              <a:t>Window Pop-Up click on ‘Yes’ button.</a:t>
            </a:r>
          </a:p>
          <a:p>
            <a:pPr marL="457200" indent="-457200" algn="just">
              <a:buAutoNum type="arabicPeriod"/>
            </a:pPr>
            <a:r>
              <a:rPr lang="en-US" dirty="0">
                <a:latin typeface="Times New Roman" panose="02020603050405020304" pitchFamily="18" charset="0"/>
                <a:cs typeface="Times New Roman" panose="02020603050405020304" pitchFamily="18" charset="0"/>
              </a:rPr>
              <a:t>Eclipse IDE for Java Developers.</a:t>
            </a:r>
          </a:p>
          <a:p>
            <a:pPr marL="457200" indent="-457200" algn="just">
              <a:buAutoNum type="arabicPeriod"/>
            </a:pPr>
            <a:r>
              <a:rPr lang="en-US" dirty="0">
                <a:latin typeface="Times New Roman" panose="02020603050405020304" pitchFamily="18" charset="0"/>
                <a:cs typeface="Times New Roman" panose="02020603050405020304" pitchFamily="18" charset="0"/>
              </a:rPr>
              <a:t>Install.</a:t>
            </a:r>
          </a:p>
          <a:p>
            <a:pPr marL="457200" indent="-457200" algn="just">
              <a:buAutoNum type="arabicPeriod"/>
            </a:pPr>
            <a:r>
              <a:rPr lang="en-US" dirty="0">
                <a:latin typeface="Times New Roman" panose="02020603050405020304" pitchFamily="18" charset="0"/>
                <a:cs typeface="Times New Roman" panose="02020603050405020304" pitchFamily="18" charset="0"/>
              </a:rPr>
              <a:t>Accept Now- License Terms and conditions.</a:t>
            </a:r>
          </a:p>
          <a:p>
            <a:pPr marL="457200" indent="-457200" algn="just">
              <a:buAutoNum type="arabicPeriod"/>
            </a:pPr>
            <a:r>
              <a:rPr lang="en-US" dirty="0">
                <a:latin typeface="Times New Roman" panose="02020603050405020304" pitchFamily="18" charset="0"/>
                <a:cs typeface="Times New Roman" panose="02020603050405020304" pitchFamily="18" charset="0"/>
              </a:rPr>
              <a:t>Unsigned content – Tick mark Remember choice and accept.</a:t>
            </a:r>
          </a:p>
          <a:p>
            <a:pPr marL="457200" indent="-457200" algn="just">
              <a:buAutoNum type="arabicPeriod"/>
            </a:pPr>
            <a:r>
              <a:rPr lang="en-US" dirty="0">
                <a:latin typeface="Times New Roman" panose="02020603050405020304" pitchFamily="18" charset="0"/>
                <a:cs typeface="Times New Roman" panose="02020603050405020304" pitchFamily="18" charset="0"/>
              </a:rPr>
              <a:t>Launch.</a:t>
            </a:r>
          </a:p>
          <a:p>
            <a:pPr algn="just"/>
            <a:r>
              <a:rPr lang="en-US" b="1" dirty="0">
                <a:latin typeface="Times New Roman" panose="02020603050405020304" pitchFamily="18" charset="0"/>
                <a:cs typeface="Times New Roman" panose="02020603050405020304" pitchFamily="18" charset="0"/>
              </a:rPr>
              <a:t>After launching process it will ask for workspace that is where you want to save the programs.</a:t>
            </a:r>
          </a:p>
          <a:p>
            <a:pPr marL="457200" indent="-457200" algn="just">
              <a:buAutoNum type="arabicPeriod"/>
            </a:pPr>
            <a:r>
              <a:rPr lang="en-US" dirty="0">
                <a:latin typeface="Times New Roman" panose="02020603050405020304" pitchFamily="18" charset="0"/>
                <a:cs typeface="Times New Roman" panose="02020603050405020304" pitchFamily="18" charset="0"/>
              </a:rPr>
              <a:t>Select directory as workspace click on browse option.</a:t>
            </a:r>
          </a:p>
          <a:p>
            <a:pPr marL="457200" indent="-457200" algn="just">
              <a:buAutoNum type="arabicPeriod"/>
            </a:pPr>
            <a:r>
              <a:rPr lang="en-US" dirty="0">
                <a:latin typeface="Times New Roman" panose="02020603050405020304" pitchFamily="18" charset="0"/>
                <a:cs typeface="Times New Roman" panose="02020603050405020304" pitchFamily="18" charset="0"/>
              </a:rPr>
              <a:t>Select path where you created new folder.</a:t>
            </a:r>
          </a:p>
          <a:p>
            <a:pPr marL="457200" indent="-457200" algn="just">
              <a:buAutoNum type="arabicPeriod"/>
            </a:pPr>
            <a:r>
              <a:rPr lang="en-US" dirty="0">
                <a:latin typeface="Times New Roman" panose="02020603050405020304" pitchFamily="18" charset="0"/>
                <a:cs typeface="Times New Roman" panose="02020603050405020304" pitchFamily="18" charset="0"/>
              </a:rPr>
              <a:t>Launch and welcome window opens.</a:t>
            </a:r>
          </a:p>
          <a:p>
            <a:pPr marL="457200" indent="-457200" algn="just">
              <a:buAutoNum type="arabicPeriod"/>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789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6AF4A-CD1E-473D-B4DF-8C56D8C2A21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installation</a:t>
            </a:r>
            <a:endParaRPr lang="en-IN" dirty="0"/>
          </a:p>
        </p:txBody>
      </p:sp>
      <p:sp>
        <p:nvSpPr>
          <p:cNvPr id="3" name="Content Placeholder 2">
            <a:extLst>
              <a:ext uri="{FF2B5EF4-FFF2-40B4-BE49-F238E27FC236}">
                <a16:creationId xmlns:a16="http://schemas.microsoft.com/office/drawing/2014/main" id="{1B00A3C1-01F5-4D5E-BA9F-5061B665D41D}"/>
              </a:ext>
            </a:extLst>
          </p:cNvPr>
          <p:cNvSpPr>
            <a:spLocks noGrp="1"/>
          </p:cNvSpPr>
          <p:nvPr>
            <p:ph idx="1"/>
          </p:nvPr>
        </p:nvSpPr>
        <p:spPr>
          <a:xfrm>
            <a:off x="1451579" y="1853754"/>
            <a:ext cx="9603275" cy="4378370"/>
          </a:xfrm>
        </p:spPr>
        <p:txBody>
          <a:bodyPr>
            <a:normAutofit fontScale="55000" lnSpcReduction="20000"/>
          </a:bodyPr>
          <a:lstStyle/>
          <a:p>
            <a:pPr algn="just"/>
            <a:r>
              <a:rPr lang="en-US" b="1" dirty="0">
                <a:latin typeface="Times New Roman" panose="02020603050405020304" pitchFamily="18" charset="0"/>
                <a:cs typeface="Times New Roman" panose="02020603050405020304" pitchFamily="18" charset="0"/>
              </a:rPr>
              <a:t>To create new project:</a:t>
            </a:r>
          </a:p>
          <a:p>
            <a:pPr marL="457200" indent="-457200" algn="just">
              <a:buAutoNum type="arabicPeriod"/>
            </a:pPr>
            <a:r>
              <a:rPr lang="en-US" dirty="0">
                <a:latin typeface="Times New Roman" panose="02020603050405020304" pitchFamily="18" charset="0"/>
                <a:cs typeface="Times New Roman" panose="02020603050405020304" pitchFamily="18" charset="0"/>
              </a:rPr>
              <a:t>Go to ‘File’ option.</a:t>
            </a:r>
          </a:p>
          <a:p>
            <a:pPr marL="457200" indent="-457200" algn="just">
              <a:buAutoNum type="arabicPeriod"/>
            </a:pPr>
            <a:r>
              <a:rPr lang="en-US" dirty="0">
                <a:latin typeface="Times New Roman" panose="02020603050405020304" pitchFamily="18" charset="0"/>
                <a:cs typeface="Times New Roman" panose="02020603050405020304" pitchFamily="18" charset="0"/>
              </a:rPr>
              <a:t>New.</a:t>
            </a:r>
          </a:p>
          <a:p>
            <a:pPr marL="457200" indent="-457200" algn="just">
              <a:buAutoNum type="arabicPeriod"/>
            </a:pPr>
            <a:r>
              <a:rPr lang="en-US" dirty="0">
                <a:latin typeface="Times New Roman" panose="02020603050405020304" pitchFamily="18" charset="0"/>
                <a:cs typeface="Times New Roman" panose="02020603050405020304" pitchFamily="18" charset="0"/>
              </a:rPr>
              <a:t>Java Project.</a:t>
            </a:r>
          </a:p>
          <a:p>
            <a:pPr marL="457200" indent="-457200" algn="just">
              <a:buAutoNum type="arabicPeriod"/>
            </a:pPr>
            <a:r>
              <a:rPr lang="en-US" dirty="0">
                <a:latin typeface="Times New Roman" panose="02020603050405020304" pitchFamily="18" charset="0"/>
                <a:cs typeface="Times New Roman" panose="02020603050405020304" pitchFamily="18" charset="0"/>
              </a:rPr>
              <a:t>Enter details and Finish.</a:t>
            </a:r>
          </a:p>
          <a:p>
            <a:pPr algn="just"/>
            <a:r>
              <a:rPr lang="en-US" b="1" dirty="0">
                <a:latin typeface="Times New Roman" panose="02020603050405020304" pitchFamily="18" charset="0"/>
                <a:cs typeface="Times New Roman" panose="02020603050405020304" pitchFamily="18" charset="0"/>
              </a:rPr>
              <a:t>To create new package:</a:t>
            </a:r>
          </a:p>
          <a:p>
            <a:pPr marL="457200" indent="-457200" algn="just">
              <a:buAutoNum type="arabicPeriod"/>
            </a:pPr>
            <a:r>
              <a:rPr lang="en-US" dirty="0">
                <a:latin typeface="Times New Roman" panose="02020603050405020304" pitchFamily="18" charset="0"/>
                <a:cs typeface="Times New Roman" panose="02020603050405020304" pitchFamily="18" charset="0"/>
              </a:rPr>
              <a:t>Right click on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a:t>
            </a:r>
          </a:p>
          <a:p>
            <a:pPr marL="457200" indent="-457200" algn="just">
              <a:buAutoNum type="arabicPeriod"/>
            </a:pPr>
            <a:r>
              <a:rPr lang="en-US" dirty="0">
                <a:latin typeface="Times New Roman" panose="02020603050405020304" pitchFamily="18" charset="0"/>
                <a:cs typeface="Times New Roman" panose="02020603050405020304" pitchFamily="18" charset="0"/>
              </a:rPr>
              <a:t>New.</a:t>
            </a:r>
          </a:p>
          <a:p>
            <a:pPr marL="457200" indent="-457200" algn="just">
              <a:buAutoNum type="arabicPeriod"/>
            </a:pPr>
            <a:r>
              <a:rPr lang="en-US" dirty="0">
                <a:latin typeface="Times New Roman" panose="02020603050405020304" pitchFamily="18" charset="0"/>
                <a:cs typeface="Times New Roman" panose="02020603050405020304" pitchFamily="18" charset="0"/>
              </a:rPr>
              <a:t>Package.</a:t>
            </a:r>
          </a:p>
          <a:p>
            <a:pPr marL="457200" indent="-457200" algn="just">
              <a:buAutoNum type="arabicPeriod"/>
            </a:pPr>
            <a:r>
              <a:rPr lang="en-US" dirty="0">
                <a:latin typeface="Times New Roman" panose="02020603050405020304" pitchFamily="18" charset="0"/>
                <a:cs typeface="Times New Roman" panose="02020603050405020304" pitchFamily="18" charset="0"/>
              </a:rPr>
              <a:t>Enter details and Finish.</a:t>
            </a:r>
          </a:p>
          <a:p>
            <a:pPr algn="just"/>
            <a:r>
              <a:rPr lang="en-US" b="1" dirty="0">
                <a:latin typeface="Times New Roman" panose="02020603050405020304" pitchFamily="18" charset="0"/>
                <a:cs typeface="Times New Roman" panose="02020603050405020304" pitchFamily="18" charset="0"/>
              </a:rPr>
              <a:t>To create new class:</a:t>
            </a:r>
          </a:p>
          <a:p>
            <a:pPr marL="457200" indent="-457200" algn="just">
              <a:buAutoNum type="arabicPeriod"/>
            </a:pPr>
            <a:r>
              <a:rPr lang="en-US" dirty="0">
                <a:latin typeface="Times New Roman" panose="02020603050405020304" pitchFamily="18" charset="0"/>
                <a:cs typeface="Times New Roman" panose="02020603050405020304" pitchFamily="18" charset="0"/>
              </a:rPr>
              <a:t>Right click on created program.</a:t>
            </a:r>
          </a:p>
          <a:p>
            <a:pPr marL="457200" indent="-457200" algn="just">
              <a:buAutoNum type="arabicPeriod"/>
            </a:pPr>
            <a:r>
              <a:rPr lang="en-US" dirty="0">
                <a:latin typeface="Times New Roman" panose="02020603050405020304" pitchFamily="18" charset="0"/>
                <a:cs typeface="Times New Roman" panose="02020603050405020304" pitchFamily="18" charset="0"/>
              </a:rPr>
              <a:t>New.</a:t>
            </a:r>
            <a:endParaRPr lang="en-IN" dirty="0">
              <a:latin typeface="Times New Roman" panose="02020603050405020304" pitchFamily="18" charset="0"/>
              <a:cs typeface="Times New Roman" panose="02020603050405020304" pitchFamily="18" charset="0"/>
            </a:endParaRPr>
          </a:p>
          <a:p>
            <a:pPr marL="457200" indent="-457200" algn="just">
              <a:buAutoNum type="arabicPeriod"/>
            </a:pPr>
            <a:r>
              <a:rPr lang="en-IN" dirty="0">
                <a:latin typeface="Times New Roman" panose="02020603050405020304" pitchFamily="18" charset="0"/>
                <a:cs typeface="Times New Roman" panose="02020603050405020304" pitchFamily="18" charset="0"/>
              </a:rPr>
              <a:t>Class and Enter details and Finish.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215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2727-1A98-4FF9-845C-AB5DA388328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class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4B30F7-35E1-4BBC-AE0C-4757D382E0E3}"/>
              </a:ext>
            </a:extLst>
          </p:cNvPr>
          <p:cNvSpPr>
            <a:spLocks noGrp="1"/>
          </p:cNvSpPr>
          <p:nvPr>
            <p:ph idx="1"/>
          </p:nvPr>
        </p:nvSpPr>
        <p:spPr>
          <a:xfrm>
            <a:off x="1451579" y="2015732"/>
            <a:ext cx="9603275" cy="3950062"/>
          </a:xfrm>
        </p:spPr>
        <p:txBody>
          <a:bodyPr>
            <a:normAutofit/>
          </a:bodyPr>
          <a:lstStyle/>
          <a:p>
            <a:pPr algn="just"/>
            <a:r>
              <a:rPr lang="en-US" dirty="0">
                <a:latin typeface="Times New Roman" panose="02020603050405020304" pitchFamily="18" charset="0"/>
                <a:cs typeface="Times New Roman" panose="02020603050405020304" pitchFamily="18" charset="0"/>
              </a:rPr>
              <a:t>What does your project contain?</a:t>
            </a:r>
          </a:p>
          <a:p>
            <a:pPr marL="457200" indent="-457200" algn="just">
              <a:buAutoNum type="arabicPeriod"/>
            </a:pPr>
            <a:r>
              <a:rPr lang="en-US" b="1" dirty="0">
                <a:latin typeface="Times New Roman" panose="02020603050405020304" pitchFamily="18" charset="0"/>
                <a:cs typeface="Times New Roman" panose="02020603050405020304" pitchFamily="18" charset="0"/>
              </a:rPr>
              <a:t>JRE System Library: </a:t>
            </a:r>
            <a:r>
              <a:rPr lang="en-US" dirty="0">
                <a:latin typeface="Times New Roman" panose="02020603050405020304" pitchFamily="18" charset="0"/>
                <a:cs typeface="Times New Roman" panose="02020603050405020304" pitchFamily="18" charset="0"/>
              </a:rPr>
              <a:t>JRE is a Java Runtime Environment. It is set of tools used to develop Java Applications. It is used to provide the runtime environment. It is the implementation of JVM. It contains set of libraries + other files that JVM uses at runtime.</a:t>
            </a:r>
          </a:p>
          <a:p>
            <a:pPr marL="457200" indent="-457200" algn="just">
              <a:buAutoNum type="arabicPeriod"/>
            </a:pPr>
            <a:r>
              <a:rPr lang="en-US" b="1" dirty="0" err="1">
                <a:latin typeface="Times New Roman" panose="02020603050405020304" pitchFamily="18" charset="0"/>
                <a:cs typeface="Times New Roman" panose="02020603050405020304" pitchFamily="18" charset="0"/>
              </a:rPr>
              <a:t>Src</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Source is nothing but interaction between end user and tool that perform specific role. </a:t>
            </a:r>
            <a:r>
              <a:rPr lang="en-US" dirty="0" err="1">
                <a:latin typeface="Times New Roman" panose="02020603050405020304" pitchFamily="18" charset="0"/>
                <a:cs typeface="Times New Roman" panose="02020603050405020304" pitchFamily="18" charset="0"/>
              </a:rPr>
              <a:t>Src</a:t>
            </a:r>
            <a:r>
              <a:rPr lang="en-US" dirty="0">
                <a:latin typeface="Times New Roman" panose="02020603050405020304" pitchFamily="18" charset="0"/>
                <a:cs typeface="Times New Roman" panose="02020603050405020304" pitchFamily="18" charset="0"/>
              </a:rPr>
              <a:t> contains packages and classes.</a:t>
            </a:r>
          </a:p>
          <a:p>
            <a:pPr marL="457200" indent="-457200" algn="just">
              <a:buAutoNum type="arabicPeriod"/>
            </a:pPr>
            <a:r>
              <a:rPr lang="en-US" b="1" dirty="0">
                <a:latin typeface="Times New Roman" panose="02020603050405020304" pitchFamily="18" charset="0"/>
                <a:cs typeface="Times New Roman" panose="02020603050405020304" pitchFamily="18" charset="0"/>
              </a:rPr>
              <a:t>Test Data: </a:t>
            </a:r>
            <a:r>
              <a:rPr lang="en-US" dirty="0">
                <a:latin typeface="Times New Roman" panose="02020603050405020304" pitchFamily="18" charset="0"/>
                <a:cs typeface="Times New Roman" panose="02020603050405020304" pitchFamily="18" charset="0"/>
              </a:rPr>
              <a:t>Test data is user defined. It used to store the data which can be used during testing of application.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676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46B8-E443-4B93-BFA3-59A37D353A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class</a:t>
            </a:r>
            <a:endParaRPr lang="en-IN" dirty="0"/>
          </a:p>
        </p:txBody>
      </p:sp>
      <p:sp>
        <p:nvSpPr>
          <p:cNvPr id="3" name="Content Placeholder 2">
            <a:extLst>
              <a:ext uri="{FF2B5EF4-FFF2-40B4-BE49-F238E27FC236}">
                <a16:creationId xmlns:a16="http://schemas.microsoft.com/office/drawing/2014/main" id="{773964BA-4470-485C-9128-95A53EB49A65}"/>
              </a:ext>
            </a:extLst>
          </p:cNvPr>
          <p:cNvSpPr>
            <a:spLocks noGrp="1"/>
          </p:cNvSpPr>
          <p:nvPr>
            <p:ph idx="1"/>
          </p:nvPr>
        </p:nvSpPr>
        <p:spPr>
          <a:xfrm>
            <a:off x="1451579" y="2015732"/>
            <a:ext cx="9603275" cy="3958940"/>
          </a:xfrm>
        </p:spPr>
        <p:txBody>
          <a:bodyPr>
            <a:normAutofit fontScale="92500" lnSpcReduction="20000"/>
          </a:bodyPr>
          <a:lstStyle/>
          <a:p>
            <a:pPr algn="just"/>
            <a:r>
              <a:rPr lang="en-US" b="1" dirty="0">
                <a:latin typeface="Times New Roman" panose="02020603050405020304" pitchFamily="18" charset="0"/>
                <a:cs typeface="Times New Roman" panose="02020603050405020304" pitchFamily="18" charset="0"/>
              </a:rPr>
              <a:t>Class: </a:t>
            </a:r>
            <a:r>
              <a:rPr lang="en-US" dirty="0">
                <a:latin typeface="Times New Roman" panose="02020603050405020304" pitchFamily="18" charset="0"/>
                <a:cs typeface="Times New Roman" panose="02020603050405020304" pitchFamily="18" charset="0"/>
              </a:rPr>
              <a:t>Class is collection of Member functions(Methods), Printing statements, Scanning statements, objects, Loop statements, Constructors, Variables, Data types, Control statements.</a:t>
            </a:r>
          </a:p>
          <a:p>
            <a:pPr algn="just"/>
            <a:r>
              <a:rPr lang="en-US" b="1" dirty="0">
                <a:latin typeface="Times New Roman" panose="02020603050405020304" pitchFamily="18" charset="0"/>
                <a:cs typeface="Times New Roman" panose="02020603050405020304" pitchFamily="18" charset="0"/>
              </a:rPr>
              <a:t>Semicolon: </a:t>
            </a:r>
            <a:r>
              <a:rPr lang="en-US" dirty="0">
                <a:latin typeface="Times New Roman" panose="02020603050405020304" pitchFamily="18" charset="0"/>
                <a:cs typeface="Times New Roman" panose="02020603050405020304" pitchFamily="18" charset="0"/>
              </a:rPr>
              <a:t>To stop or finish the statement we use semicolon.</a:t>
            </a:r>
          </a:p>
          <a:p>
            <a:pPr algn="just"/>
            <a:r>
              <a:rPr lang="en-US" b="1" dirty="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Decides the scope of the class whatever we decides public we can use in whole project.</a:t>
            </a:r>
          </a:p>
          <a:p>
            <a:pPr algn="just"/>
            <a:r>
              <a:rPr lang="en-US" b="1"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This is nothing but class body. Whatever methods, objects,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 we declare it should be inside the curly braces.</a:t>
            </a:r>
          </a:p>
          <a:p>
            <a:pPr algn="just"/>
            <a:r>
              <a:rPr lang="en-US" b="1"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Whatever message you want to print it should be in round bracket and double inverted commas.</a:t>
            </a:r>
          </a:p>
          <a:p>
            <a:pPr algn="just"/>
            <a:r>
              <a:rPr lang="en-US" b="1" dirty="0">
                <a:latin typeface="Times New Roman" panose="02020603050405020304" pitchFamily="18" charset="0"/>
                <a:cs typeface="Times New Roman" panose="02020603050405020304" pitchFamily="18" charset="0"/>
              </a:rPr>
              <a:t>Package:</a:t>
            </a:r>
            <a:r>
              <a:rPr lang="en-US" dirty="0">
                <a:latin typeface="Times New Roman" panose="02020603050405020304" pitchFamily="18" charset="0"/>
                <a:cs typeface="Times New Roman" panose="02020603050405020304" pitchFamily="18" charset="0"/>
              </a:rPr>
              <a:t> Package is nothing but collection of multiple classes in it. If you do not create package in program, it will create default package.</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7424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9E5F-73BE-4504-A561-4842412371E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class</a:t>
            </a:r>
            <a:endParaRPr lang="en-IN" dirty="0"/>
          </a:p>
        </p:txBody>
      </p:sp>
      <p:sp>
        <p:nvSpPr>
          <p:cNvPr id="3" name="Content Placeholder 2">
            <a:extLst>
              <a:ext uri="{FF2B5EF4-FFF2-40B4-BE49-F238E27FC236}">
                <a16:creationId xmlns:a16="http://schemas.microsoft.com/office/drawing/2014/main" id="{40EE3F7E-F4EA-46C7-A7FF-3331C019959C}"/>
              </a:ext>
            </a:extLst>
          </p:cNvPr>
          <p:cNvSpPr>
            <a:spLocks noGrp="1"/>
          </p:cNvSpPr>
          <p:nvPr>
            <p:ph idx="1"/>
          </p:nvPr>
        </p:nvSpPr>
        <p:spPr>
          <a:xfrm>
            <a:off x="1451579" y="2015732"/>
            <a:ext cx="9603275" cy="4037749"/>
          </a:xfrm>
        </p:spPr>
        <p:txBody>
          <a:bodyPr>
            <a:normAutofit fontScale="62500" lnSpcReduction="20000"/>
          </a:bodyPr>
          <a:lstStyle/>
          <a:p>
            <a:pPr algn="just"/>
            <a:r>
              <a:rPr lang="en-US" b="1" dirty="0">
                <a:latin typeface="Times New Roman" panose="02020603050405020304" pitchFamily="18" charset="0"/>
                <a:cs typeface="Times New Roman" panose="02020603050405020304" pitchFamily="18" charset="0"/>
              </a:rPr>
              <a:t>Package: </a:t>
            </a:r>
            <a:r>
              <a:rPr lang="en-US" dirty="0">
                <a:latin typeface="Times New Roman" panose="02020603050405020304" pitchFamily="18" charset="0"/>
                <a:cs typeface="Times New Roman" panose="02020603050405020304" pitchFamily="18" charset="0"/>
              </a:rPr>
              <a:t>Package is nothing but collection of multiple classes in it. If you do not create package in program, it will create default package.</a:t>
            </a:r>
          </a:p>
          <a:p>
            <a:pPr algn="just"/>
            <a:r>
              <a:rPr lang="en-IN" b="1" dirty="0">
                <a:latin typeface="Times New Roman" panose="02020603050405020304" pitchFamily="18" charset="0"/>
                <a:cs typeface="Times New Roman" panose="02020603050405020304" pitchFamily="18" charset="0"/>
              </a:rPr>
              <a:t>Advantages of package:</a:t>
            </a:r>
          </a:p>
          <a:p>
            <a:pPr marL="0" indent="0" algn="just">
              <a:buNone/>
            </a:pPr>
            <a:r>
              <a:rPr lang="en-IN" dirty="0">
                <a:latin typeface="Times New Roman" panose="02020603050405020304" pitchFamily="18" charset="0"/>
                <a:cs typeface="Times New Roman" panose="02020603050405020304" pitchFamily="18" charset="0"/>
              </a:rPr>
              <a:t>- Used to categorise the classes and interfaces so that they can be easily maintained.</a:t>
            </a:r>
          </a:p>
          <a:p>
            <a:pPr marL="0" indent="0" algn="just">
              <a:buNone/>
            </a:pPr>
            <a:r>
              <a:rPr lang="en-IN" dirty="0">
                <a:latin typeface="Times New Roman" panose="02020603050405020304" pitchFamily="18" charset="0"/>
                <a:cs typeface="Times New Roman" panose="02020603050405020304" pitchFamily="18" charset="0"/>
              </a:rPr>
              <a:t>- Provides access protection.</a:t>
            </a:r>
          </a:p>
          <a:p>
            <a:pPr algn="just"/>
            <a:r>
              <a:rPr lang="en-IN" b="1" dirty="0">
                <a:latin typeface="Times New Roman" panose="02020603050405020304" pitchFamily="18" charset="0"/>
                <a:cs typeface="Times New Roman" panose="02020603050405020304" pitchFamily="18" charset="0"/>
              </a:rPr>
              <a:t>User defined packages:</a:t>
            </a:r>
          </a:p>
          <a:p>
            <a:pPr marL="0" indent="0" algn="just">
              <a:buNone/>
            </a:pPr>
            <a:r>
              <a:rPr lang="en-IN" b="1" dirty="0">
                <a:latin typeface="Times New Roman" panose="02020603050405020304" pitchFamily="18" charset="0"/>
                <a:cs typeface="Times New Roman" panose="02020603050405020304" pitchFamily="18" charset="0"/>
              </a:rPr>
              <a:t>1. Using packagename.*</a:t>
            </a:r>
          </a:p>
          <a:p>
            <a:pPr algn="just">
              <a:buFontTx/>
              <a:buChar char="-"/>
            </a:pPr>
            <a:r>
              <a:rPr lang="en-IN" dirty="0">
                <a:latin typeface="Times New Roman" panose="02020603050405020304" pitchFamily="18" charset="0"/>
                <a:cs typeface="Times New Roman" panose="02020603050405020304" pitchFamily="18" charset="0"/>
              </a:rPr>
              <a:t>If you use package.* then all classes and interfaces of another package accessible but not sub packages.</a:t>
            </a:r>
          </a:p>
          <a:p>
            <a:pPr marL="0" indent="0" algn="just">
              <a:buNone/>
            </a:pPr>
            <a:r>
              <a:rPr lang="en-IN" b="1" dirty="0">
                <a:latin typeface="Times New Roman" panose="02020603050405020304" pitchFamily="18" charset="0"/>
                <a:cs typeface="Times New Roman" panose="02020603050405020304" pitchFamily="18" charset="0"/>
              </a:rPr>
              <a:t>2. Using </a:t>
            </a:r>
            <a:r>
              <a:rPr lang="en-IN" b="1" dirty="0" err="1">
                <a:latin typeface="Times New Roman" panose="02020603050405020304" pitchFamily="18" charset="0"/>
                <a:cs typeface="Times New Roman" panose="02020603050405020304" pitchFamily="18" charset="0"/>
              </a:rPr>
              <a:t>packagename.classname</a:t>
            </a:r>
            <a:endParaRPr lang="en-IN" b="1" dirty="0">
              <a:latin typeface="Times New Roman" panose="02020603050405020304" pitchFamily="18" charset="0"/>
              <a:cs typeface="Times New Roman" panose="02020603050405020304" pitchFamily="18" charset="0"/>
            </a:endParaRPr>
          </a:p>
          <a:p>
            <a:pPr algn="just">
              <a:buFontTx/>
              <a:buChar char="-"/>
            </a:pPr>
            <a:r>
              <a:rPr lang="en-IN" dirty="0">
                <a:latin typeface="Times New Roman" panose="02020603050405020304" pitchFamily="18" charset="0"/>
                <a:cs typeface="Times New Roman" panose="02020603050405020304" pitchFamily="18" charset="0"/>
              </a:rPr>
              <a:t>If you import </a:t>
            </a:r>
            <a:r>
              <a:rPr lang="en-IN" dirty="0" err="1">
                <a:latin typeface="Times New Roman" panose="02020603050405020304" pitchFamily="18" charset="0"/>
                <a:cs typeface="Times New Roman" panose="02020603050405020304" pitchFamily="18" charset="0"/>
              </a:rPr>
              <a:t>packagename.classname</a:t>
            </a:r>
            <a:r>
              <a:rPr lang="en-IN" dirty="0">
                <a:latin typeface="Times New Roman" panose="02020603050405020304" pitchFamily="18" charset="0"/>
                <a:cs typeface="Times New Roman" panose="02020603050405020304" pitchFamily="18" charset="0"/>
              </a:rPr>
              <a:t> then only declared class of this package will be accessible.</a:t>
            </a:r>
          </a:p>
          <a:p>
            <a:pPr marL="0" indent="0" algn="just">
              <a:buNone/>
            </a:pPr>
            <a:r>
              <a:rPr lang="en-IN" b="1" dirty="0">
                <a:latin typeface="Times New Roman" panose="02020603050405020304" pitchFamily="18" charset="0"/>
                <a:cs typeface="Times New Roman" panose="02020603050405020304" pitchFamily="18" charset="0"/>
              </a:rPr>
              <a:t>3. Using fully qualified name</a:t>
            </a:r>
          </a:p>
          <a:p>
            <a:pPr marL="0" indent="0" algn="just">
              <a:buNone/>
            </a:pPr>
            <a:r>
              <a:rPr lang="en-IN" dirty="0">
                <a:latin typeface="Times New Roman" panose="02020603050405020304" pitchFamily="18" charset="0"/>
                <a:cs typeface="Times New Roman" panose="02020603050405020304" pitchFamily="18" charset="0"/>
              </a:rPr>
              <a:t>- If you used this then only declared class of this package will be accessible no need to import. It generally used when 2 package have same class name.</a:t>
            </a:r>
          </a:p>
        </p:txBody>
      </p:sp>
    </p:spTree>
    <p:extLst>
      <p:ext uri="{BB962C8B-B14F-4D97-AF65-F5344CB8AC3E}">
        <p14:creationId xmlns:p14="http://schemas.microsoft.com/office/powerpoint/2010/main" val="46784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1DF5E-0263-430A-B512-D78C4D28561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Program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251A11-341C-4C9F-A050-4DD21491F0DE}"/>
              </a:ext>
            </a:extLst>
          </p:cNvPr>
          <p:cNvSpPr>
            <a:spLocks noGrp="1"/>
          </p:cNvSpPr>
          <p:nvPr>
            <p:ph idx="1"/>
          </p:nvPr>
        </p:nvSpPr>
        <p:spPr>
          <a:xfrm>
            <a:off x="1451579" y="2015732"/>
            <a:ext cx="9603275" cy="4037749"/>
          </a:xfrm>
        </p:spPr>
        <p:txBody>
          <a:bodyPr>
            <a:normAutofit fontScale="77500" lnSpcReduction="20000"/>
          </a:bodyPr>
          <a:lstStyle/>
          <a:p>
            <a:pPr algn="just"/>
            <a:r>
              <a:rPr lang="en-US" dirty="0">
                <a:solidFill>
                  <a:schemeClr val="accent3">
                    <a:lumMod val="50000"/>
                  </a:schemeClr>
                </a:solidFill>
                <a:latin typeface="Times New Roman" panose="02020603050405020304" pitchFamily="18" charset="0"/>
                <a:cs typeface="Times New Roman" panose="02020603050405020304" pitchFamily="18" charset="0"/>
              </a:rPr>
              <a:t>Class Simple {</a:t>
            </a:r>
          </a:p>
          <a:p>
            <a:pPr marL="0" indent="0" algn="just">
              <a:buNone/>
            </a:pPr>
            <a:r>
              <a:rPr lang="en-US" dirty="0">
                <a:solidFill>
                  <a:schemeClr val="accent3">
                    <a:lumMod val="50000"/>
                  </a:schemeClr>
                </a:solidFill>
                <a:latin typeface="Times New Roman" panose="02020603050405020304" pitchFamily="18" charset="0"/>
                <a:cs typeface="Times New Roman" panose="02020603050405020304" pitchFamily="18" charset="0"/>
              </a:rPr>
              <a:t>          public static void main(String[] </a:t>
            </a:r>
            <a:r>
              <a:rPr lang="en-US" dirty="0" err="1">
                <a:solidFill>
                  <a:schemeClr val="accent3">
                    <a:lumMod val="50000"/>
                  </a:schemeClr>
                </a:solidFill>
                <a:latin typeface="Times New Roman" panose="02020603050405020304" pitchFamily="18" charset="0"/>
                <a:cs typeface="Times New Roman" panose="02020603050405020304" pitchFamily="18" charset="0"/>
              </a:rPr>
              <a:t>args</a:t>
            </a:r>
            <a:r>
              <a:rPr lang="en-US" dirty="0">
                <a:solidFill>
                  <a:schemeClr val="accent3">
                    <a:lumMod val="50000"/>
                  </a:schemeClr>
                </a:solidFill>
                <a:latin typeface="Times New Roman" panose="02020603050405020304" pitchFamily="18" charset="0"/>
                <a:cs typeface="Times New Roman" panose="02020603050405020304" pitchFamily="18" charset="0"/>
              </a:rPr>
              <a:t>) {</a:t>
            </a:r>
          </a:p>
          <a:p>
            <a:pPr marL="0" indent="0" algn="just">
              <a:buNone/>
            </a:pPr>
            <a:r>
              <a:rPr lang="en-US" dirty="0">
                <a:solidFill>
                  <a:schemeClr val="accent3">
                    <a:lumMod val="50000"/>
                  </a:schemeClr>
                </a:solidFill>
                <a:latin typeface="Times New Roman" panose="02020603050405020304" pitchFamily="18" charset="0"/>
                <a:cs typeface="Times New Roman" panose="02020603050405020304" pitchFamily="18" charset="0"/>
              </a:rPr>
              <a:t>              </a:t>
            </a:r>
            <a:r>
              <a:rPr lang="en-US" dirty="0" err="1">
                <a:solidFill>
                  <a:schemeClr val="accent3">
                    <a:lumMod val="50000"/>
                  </a:schemeClr>
                </a:solidFill>
                <a:latin typeface="Times New Roman" panose="02020603050405020304" pitchFamily="18" charset="0"/>
                <a:cs typeface="Times New Roman" panose="02020603050405020304" pitchFamily="18" charset="0"/>
              </a:rPr>
              <a:t>System.out.println</a:t>
            </a:r>
            <a:r>
              <a:rPr lang="en-US" dirty="0">
                <a:solidFill>
                  <a:schemeClr val="accent3">
                    <a:lumMod val="50000"/>
                  </a:schemeClr>
                </a:solidFill>
                <a:latin typeface="Times New Roman" panose="02020603050405020304" pitchFamily="18" charset="0"/>
                <a:cs typeface="Times New Roman" panose="02020603050405020304" pitchFamily="18" charset="0"/>
              </a:rPr>
              <a:t>(“Hello Java”);</a:t>
            </a:r>
          </a:p>
          <a:p>
            <a:pPr marL="0" indent="0" algn="just">
              <a:buNone/>
            </a:pPr>
            <a:r>
              <a:rPr lang="en-US" dirty="0">
                <a:solidFill>
                  <a:schemeClr val="accent3">
                    <a:lumMod val="50000"/>
                  </a:schemeClr>
                </a:solidFill>
                <a:latin typeface="Times New Roman" panose="02020603050405020304" pitchFamily="18" charset="0"/>
                <a:cs typeface="Times New Roman" panose="02020603050405020304" pitchFamily="18" charset="0"/>
              </a:rPr>
              <a:t>   }</a:t>
            </a:r>
          </a:p>
          <a:p>
            <a:pPr marL="0" indent="0" algn="just">
              <a:buNone/>
            </a:pPr>
            <a:r>
              <a:rPr lang="en-US" dirty="0">
                <a:solidFill>
                  <a:schemeClr val="accent3">
                    <a:lumMod val="50000"/>
                  </a:schemeClr>
                </a:solidFill>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Program Explanation:</a:t>
            </a:r>
          </a:p>
          <a:p>
            <a:pPr algn="just">
              <a:buFontTx/>
              <a:buChar char="-"/>
            </a:pPr>
            <a:r>
              <a:rPr lang="en-US" b="1" dirty="0">
                <a:latin typeface="Times New Roman" panose="02020603050405020304" pitchFamily="18" charset="0"/>
                <a:cs typeface="Times New Roman" panose="02020603050405020304" pitchFamily="18" charset="0"/>
              </a:rPr>
              <a:t>Class: </a:t>
            </a:r>
            <a:r>
              <a:rPr lang="en-US" dirty="0">
                <a:latin typeface="Times New Roman" panose="02020603050405020304" pitchFamily="18" charset="0"/>
                <a:cs typeface="Times New Roman" panose="02020603050405020304" pitchFamily="18" charset="0"/>
              </a:rPr>
              <a:t>Used to declare the class.</a:t>
            </a:r>
          </a:p>
          <a:p>
            <a:pPr algn="just">
              <a:buFontTx/>
              <a:buChar char="-"/>
            </a:pPr>
            <a:r>
              <a:rPr lang="en-US" b="1" dirty="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Define scope of class.</a:t>
            </a:r>
          </a:p>
          <a:p>
            <a:pPr algn="just">
              <a:buFontTx/>
              <a:buChar char="-"/>
            </a:pPr>
            <a:r>
              <a:rPr lang="en-US" b="1" dirty="0">
                <a:latin typeface="Times New Roman" panose="02020603050405020304" pitchFamily="18" charset="0"/>
                <a:cs typeface="Times New Roman" panose="02020603050405020304" pitchFamily="18" charset="0"/>
              </a:rPr>
              <a:t>Static:</a:t>
            </a:r>
            <a:r>
              <a:rPr lang="en-US" dirty="0">
                <a:latin typeface="Times New Roman" panose="02020603050405020304" pitchFamily="18" charset="0"/>
                <a:cs typeface="Times New Roman" panose="02020603050405020304" pitchFamily="18" charset="0"/>
              </a:rPr>
              <a:t> Static method is that there is no need to create object to invoke static method. Main method executed by JVM. It saves memory.</a:t>
            </a:r>
          </a:p>
          <a:p>
            <a:pPr algn="just">
              <a:buFontTx/>
              <a:buChar char="-"/>
            </a:pPr>
            <a:r>
              <a:rPr lang="en-US" b="1" dirty="0">
                <a:latin typeface="Times New Roman" panose="02020603050405020304" pitchFamily="18" charset="0"/>
                <a:cs typeface="Times New Roman" panose="02020603050405020304" pitchFamily="18" charset="0"/>
              </a:rPr>
              <a:t>Void: </a:t>
            </a:r>
            <a:r>
              <a:rPr lang="en-US" dirty="0">
                <a:latin typeface="Times New Roman" panose="02020603050405020304" pitchFamily="18" charset="0"/>
                <a:cs typeface="Times New Roman" panose="02020603050405020304" pitchFamily="18" charset="0"/>
              </a:rPr>
              <a:t>It is return type of method. It means it doesn’t return any value.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791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A8018-9CB2-4DAE-8284-6AA0B92A1C9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program</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3AFE37C-5B34-42EE-B686-0494F8FE13A7}"/>
              </a:ext>
            </a:extLst>
          </p:cNvPr>
          <p:cNvSpPr>
            <a:spLocks noGrp="1"/>
          </p:cNvSpPr>
          <p:nvPr>
            <p:ph idx="1"/>
          </p:nvPr>
        </p:nvSpPr>
        <p:spPr/>
        <p:txBody>
          <a:bodyPr/>
          <a:lstStyle/>
          <a:p>
            <a:pPr algn="just">
              <a:buFontTx/>
              <a:buChar char="-"/>
            </a:pPr>
            <a:r>
              <a:rPr lang="en-US" b="1" dirty="0">
                <a:latin typeface="Times New Roman" panose="02020603050405020304" pitchFamily="18" charset="0"/>
                <a:cs typeface="Times New Roman" panose="02020603050405020304" pitchFamily="18" charset="0"/>
              </a:rPr>
              <a:t>Main:</a:t>
            </a:r>
            <a:r>
              <a:rPr lang="en-US" dirty="0">
                <a:latin typeface="Times New Roman" panose="02020603050405020304" pitchFamily="18" charset="0"/>
                <a:cs typeface="Times New Roman" panose="02020603050405020304" pitchFamily="18" charset="0"/>
              </a:rPr>
              <a:t> Represent starting point of program.</a:t>
            </a:r>
          </a:p>
          <a:p>
            <a:pPr algn="just">
              <a:buFontTx/>
              <a:buChar char="-"/>
            </a:pPr>
            <a:r>
              <a:rPr lang="en-US" b="1" dirty="0">
                <a:latin typeface="Times New Roman" panose="02020603050405020304" pitchFamily="18" charset="0"/>
                <a:cs typeface="Times New Roman" panose="02020603050405020304" pitchFamily="18" charset="0"/>
              </a:rPr>
              <a:t>String[] </a:t>
            </a:r>
            <a:r>
              <a:rPr lang="en-US" b="1" dirty="0" err="1">
                <a:latin typeface="Times New Roman" panose="02020603050405020304" pitchFamily="18" charset="0"/>
                <a:cs typeface="Times New Roman" panose="02020603050405020304" pitchFamily="18" charset="0"/>
              </a:rPr>
              <a:t>args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is used for command line arguments in the form of string value.</a:t>
            </a:r>
          </a:p>
          <a:p>
            <a:pPr algn="just"/>
            <a:r>
              <a:rPr lang="en-US" b="1" dirty="0">
                <a:latin typeface="Times New Roman" panose="02020603050405020304" pitchFamily="18" charset="0"/>
                <a:cs typeface="Times New Roman" panose="02020603050405020304" pitchFamily="18" charset="0"/>
              </a:rPr>
              <a:t>At Runtime:</a:t>
            </a:r>
          </a:p>
          <a:p>
            <a:pPr algn="just">
              <a:buFontTx/>
              <a:buChar char="-"/>
            </a:pPr>
            <a:r>
              <a:rPr lang="en-US" b="1" dirty="0">
                <a:latin typeface="Times New Roman" panose="02020603050405020304" pitchFamily="18" charset="0"/>
                <a:cs typeface="Times New Roman" panose="02020603050405020304" pitchFamily="18" charset="0"/>
              </a:rPr>
              <a:t>Class Loader: </a:t>
            </a:r>
            <a:r>
              <a:rPr lang="en-US" dirty="0">
                <a:latin typeface="Times New Roman" panose="02020603050405020304" pitchFamily="18" charset="0"/>
                <a:cs typeface="Times New Roman" panose="02020603050405020304" pitchFamily="18" charset="0"/>
              </a:rPr>
              <a:t>It is used to load class files.</a:t>
            </a:r>
          </a:p>
          <a:p>
            <a:pPr algn="just">
              <a:buFontTx/>
              <a:buChar char="-"/>
            </a:pPr>
            <a:r>
              <a:rPr lang="en-US" b="1" dirty="0">
                <a:latin typeface="Times New Roman" panose="02020603050405020304" pitchFamily="18" charset="0"/>
                <a:cs typeface="Times New Roman" panose="02020603050405020304" pitchFamily="18" charset="0"/>
              </a:rPr>
              <a:t>Bytecode Verifier: </a:t>
            </a:r>
            <a:r>
              <a:rPr lang="en-US" dirty="0">
                <a:latin typeface="Times New Roman" panose="02020603050405020304" pitchFamily="18" charset="0"/>
                <a:cs typeface="Times New Roman" panose="02020603050405020304" pitchFamily="18" charset="0"/>
              </a:rPr>
              <a:t>Checks the code fragments for illegal code.</a:t>
            </a:r>
          </a:p>
          <a:p>
            <a:pPr algn="just">
              <a:buFontTx/>
              <a:buChar char="-"/>
            </a:pPr>
            <a:r>
              <a:rPr lang="en-US" b="1" dirty="0">
                <a:latin typeface="Times New Roman" panose="02020603050405020304" pitchFamily="18" charset="0"/>
                <a:cs typeface="Times New Roman" panose="02020603050405020304" pitchFamily="18" charset="0"/>
              </a:rPr>
              <a:t>Interpreter: </a:t>
            </a:r>
            <a:r>
              <a:rPr lang="en-US" dirty="0">
                <a:latin typeface="Times New Roman" panose="02020603050405020304" pitchFamily="18" charset="0"/>
                <a:cs typeface="Times New Roman" panose="02020603050405020304" pitchFamily="18" charset="0"/>
              </a:rPr>
              <a:t>Read bytecode stream then execute instructions.</a:t>
            </a:r>
          </a:p>
          <a:p>
            <a:pPr algn="just"/>
            <a:r>
              <a:rPr lang="en-US" dirty="0">
                <a:latin typeface="Times New Roman" panose="02020603050405020304" pitchFamily="18" charset="0"/>
                <a:cs typeface="Times New Roman" panose="02020603050405020304" pitchFamily="18" charset="0"/>
              </a:rPr>
              <a:t>Compiler converts source code to bytecode.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999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0CF3-BDAF-4581-B255-1746B40CD96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methods and types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1476DEA-2748-42A8-8C49-B234E9DCFBD9}"/>
              </a:ext>
            </a:extLst>
          </p:cNvPr>
          <p:cNvSpPr>
            <a:spLocks noGrp="1"/>
          </p:cNvSpPr>
          <p:nvPr>
            <p:ph idx="1"/>
          </p:nvPr>
        </p:nvSpPr>
        <p:spPr>
          <a:xfrm>
            <a:off x="1451579" y="1918077"/>
            <a:ext cx="9603275" cy="4340680"/>
          </a:xfrm>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Methods:</a:t>
            </a:r>
            <a:r>
              <a:rPr lang="en-IN" dirty="0">
                <a:latin typeface="Times New Roman" panose="02020603050405020304" pitchFamily="18" charset="0"/>
                <a:cs typeface="Times New Roman" panose="02020603050405020304" pitchFamily="18" charset="0"/>
              </a:rPr>
              <a:t> A method is block of code or collection of statements grouped together to perform certain operations. It is used to achieve reusability of code. We write method once and use it many times.</a:t>
            </a:r>
          </a:p>
          <a:p>
            <a:pPr algn="just"/>
            <a:r>
              <a:rPr lang="en-IN" dirty="0">
                <a:latin typeface="Times New Roman" panose="02020603050405020304" pitchFamily="18" charset="0"/>
                <a:cs typeface="Times New Roman" panose="02020603050405020304" pitchFamily="18" charset="0"/>
              </a:rPr>
              <a:t>There are 2 types of methods:</a:t>
            </a:r>
          </a:p>
          <a:p>
            <a:pPr marL="0" indent="0" algn="just">
              <a:buNone/>
            </a:pPr>
            <a:r>
              <a:rPr lang="en-IN" dirty="0">
                <a:latin typeface="Times New Roman" panose="02020603050405020304" pitchFamily="18" charset="0"/>
                <a:cs typeface="Times New Roman" panose="02020603050405020304" pitchFamily="18" charset="0"/>
              </a:rPr>
              <a:t>1. </a:t>
            </a:r>
            <a:r>
              <a:rPr lang="en-IN" b="1" dirty="0">
                <a:latin typeface="Times New Roman" panose="02020603050405020304" pitchFamily="18" charset="0"/>
                <a:cs typeface="Times New Roman" panose="02020603050405020304" pitchFamily="18" charset="0"/>
              </a:rPr>
              <a:t>Business Method or Main method: </a:t>
            </a:r>
          </a:p>
          <a:p>
            <a:pPr algn="just">
              <a:buFontTx/>
              <a:buChar char="-"/>
            </a:pPr>
            <a:r>
              <a:rPr lang="en-IN" b="1" dirty="0">
                <a:latin typeface="Times New Roman" panose="02020603050405020304" pitchFamily="18" charset="0"/>
                <a:cs typeface="Times New Roman" panose="02020603050405020304" pitchFamily="18" charset="0"/>
              </a:rPr>
              <a:t>Syntax-</a:t>
            </a:r>
          </a:p>
          <a:p>
            <a:pPr marL="0" indent="0" algn="just">
              <a:buNone/>
            </a:pPr>
            <a:r>
              <a:rPr lang="en-IN" dirty="0">
                <a:solidFill>
                  <a:schemeClr val="accent3">
                    <a:lumMod val="50000"/>
                  </a:schemeClr>
                </a:solidFill>
                <a:latin typeface="Times New Roman" panose="02020603050405020304" pitchFamily="18" charset="0"/>
                <a:cs typeface="Times New Roman" panose="02020603050405020304" pitchFamily="18" charset="0"/>
              </a:rPr>
              <a:t>                  public static void main(String[] </a:t>
            </a:r>
            <a:r>
              <a:rPr lang="en-IN" dirty="0" err="1">
                <a:solidFill>
                  <a:schemeClr val="accent3">
                    <a:lumMod val="50000"/>
                  </a:schemeClr>
                </a:solidFill>
                <a:latin typeface="Times New Roman" panose="02020603050405020304" pitchFamily="18" charset="0"/>
                <a:cs typeface="Times New Roman" panose="02020603050405020304" pitchFamily="18" charset="0"/>
              </a:rPr>
              <a:t>args</a:t>
            </a:r>
            <a:r>
              <a:rPr lang="en-IN" dirty="0">
                <a:solidFill>
                  <a:schemeClr val="accent3">
                    <a:lumMod val="50000"/>
                  </a:schemeClr>
                </a:solidFill>
                <a:latin typeface="Times New Roman" panose="02020603050405020304" pitchFamily="18" charset="0"/>
                <a:cs typeface="Times New Roman" panose="02020603050405020304" pitchFamily="18" charset="0"/>
              </a:rPr>
              <a:t>){ }</a:t>
            </a:r>
          </a:p>
          <a:p>
            <a:pPr marL="0" indent="0" algn="just">
              <a:buNone/>
            </a:pPr>
            <a:r>
              <a:rPr lang="en-IN" dirty="0">
                <a:latin typeface="Times New Roman" panose="02020603050405020304" pitchFamily="18" charset="0"/>
                <a:cs typeface="Times New Roman" panose="02020603050405020304" pitchFamily="18" charset="0"/>
              </a:rPr>
              <a:t>-   Without main method we cant execute any function in program.</a:t>
            </a:r>
          </a:p>
          <a:p>
            <a:pPr marL="0" indent="0" algn="just">
              <a:buNone/>
            </a:pPr>
            <a:r>
              <a:rPr lang="en-IN" dirty="0">
                <a:latin typeface="Times New Roman" panose="02020603050405020304" pitchFamily="18" charset="0"/>
                <a:cs typeface="Times New Roman" panose="02020603050405020304" pitchFamily="18" charset="0"/>
              </a:rPr>
              <a:t>2. </a:t>
            </a:r>
            <a:r>
              <a:rPr lang="en-IN" b="1" dirty="0">
                <a:latin typeface="Times New Roman" panose="02020603050405020304" pitchFamily="18" charset="0"/>
                <a:cs typeface="Times New Roman" panose="02020603050405020304" pitchFamily="18" charset="0"/>
              </a:rPr>
              <a:t>Regular Method:</a:t>
            </a:r>
          </a:p>
          <a:p>
            <a:pPr algn="just">
              <a:buFontTx/>
              <a:buChar char="-"/>
            </a:pPr>
            <a:r>
              <a:rPr lang="en-IN" dirty="0">
                <a:latin typeface="Times New Roman" panose="02020603050405020304" pitchFamily="18" charset="0"/>
                <a:cs typeface="Times New Roman" panose="02020603050405020304" pitchFamily="18" charset="0"/>
              </a:rPr>
              <a:t>There are 2 types of Regular Methods</a:t>
            </a:r>
          </a:p>
          <a:p>
            <a:pPr marL="0" indent="0" algn="just">
              <a:buNone/>
            </a:pPr>
            <a:r>
              <a:rPr lang="en-IN" b="1" dirty="0">
                <a:latin typeface="Times New Roman" panose="02020603050405020304" pitchFamily="18" charset="0"/>
                <a:cs typeface="Times New Roman" panose="02020603050405020304" pitchFamily="18" charset="0"/>
              </a:rPr>
              <a:t>a. Static Method</a:t>
            </a:r>
          </a:p>
          <a:p>
            <a:pPr marL="0" indent="0" algn="just">
              <a:buNone/>
            </a:pPr>
            <a:r>
              <a:rPr lang="en-IN" b="1" dirty="0">
                <a:latin typeface="Times New Roman" panose="02020603050405020304" pitchFamily="18" charset="0"/>
                <a:cs typeface="Times New Roman" panose="02020603050405020304" pitchFamily="18" charset="0"/>
              </a:rPr>
              <a:t>b. Non-Static Method</a:t>
            </a:r>
          </a:p>
          <a:p>
            <a:pPr marL="0" indent="0" algn="just">
              <a:buNone/>
            </a:pPr>
            <a:endParaRPr lang="en-IN"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19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9911-99C1-45B0-BD68-D94B6547D06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methods and types</a:t>
            </a:r>
            <a:endParaRPr lang="en-IN" dirty="0"/>
          </a:p>
        </p:txBody>
      </p:sp>
      <p:sp>
        <p:nvSpPr>
          <p:cNvPr id="3" name="Content Placeholder 2">
            <a:extLst>
              <a:ext uri="{FF2B5EF4-FFF2-40B4-BE49-F238E27FC236}">
                <a16:creationId xmlns:a16="http://schemas.microsoft.com/office/drawing/2014/main" id="{1F08D7B8-5237-4068-8731-0DB9D7971DA2}"/>
              </a:ext>
            </a:extLst>
          </p:cNvPr>
          <p:cNvSpPr>
            <a:spLocks noGrp="1"/>
          </p:cNvSpPr>
          <p:nvPr>
            <p:ph idx="1"/>
          </p:nvPr>
        </p:nvSpPr>
        <p:spPr>
          <a:xfrm>
            <a:off x="1451579" y="1854844"/>
            <a:ext cx="9603275" cy="4198637"/>
          </a:xfrm>
        </p:spPr>
        <p:txBody>
          <a:bodyPr>
            <a:normAutofit fontScale="62500" lnSpcReduction="20000"/>
          </a:bodyPr>
          <a:lstStyle/>
          <a:p>
            <a:pPr algn="just"/>
            <a:r>
              <a:rPr lang="en-US" b="1" dirty="0">
                <a:latin typeface="Times New Roman" panose="02020603050405020304" pitchFamily="18" charset="0"/>
                <a:cs typeface="Times New Roman" panose="02020603050405020304" pitchFamily="18" charset="0"/>
              </a:rPr>
              <a:t>Static Method:</a:t>
            </a:r>
          </a:p>
          <a:p>
            <a:pPr algn="just">
              <a:buFontTx/>
              <a:buChar char="-"/>
            </a:pPr>
            <a:r>
              <a:rPr lang="en-US" b="1" dirty="0">
                <a:latin typeface="Times New Roman" panose="02020603050405020304" pitchFamily="18" charset="0"/>
                <a:cs typeface="Times New Roman" panose="02020603050405020304" pitchFamily="18" charset="0"/>
              </a:rPr>
              <a:t>Syntax- </a:t>
            </a:r>
          </a:p>
          <a:p>
            <a:pPr marL="0" indent="0" algn="just">
              <a:buNone/>
            </a:pP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public static void addition() { }</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Non-Static Method:</a:t>
            </a:r>
          </a:p>
          <a:p>
            <a:pPr algn="just">
              <a:buFontTx/>
              <a:buChar char="-"/>
            </a:pPr>
            <a:r>
              <a:rPr lang="en-US" b="1" dirty="0">
                <a:latin typeface="Times New Roman" panose="02020603050405020304" pitchFamily="18" charset="0"/>
                <a:cs typeface="Times New Roman" panose="02020603050405020304" pitchFamily="18" charset="0"/>
              </a:rPr>
              <a:t>Syntax-</a:t>
            </a:r>
          </a:p>
          <a:p>
            <a:pPr marL="0" indent="0" algn="just">
              <a:buNone/>
            </a:pPr>
            <a:r>
              <a:rPr lang="en-US" dirty="0">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public void addition() { }</a:t>
            </a:r>
          </a:p>
          <a:p>
            <a:pPr algn="just"/>
            <a:r>
              <a:rPr lang="en-US" b="1" dirty="0">
                <a:latin typeface="Times New Roman" panose="02020603050405020304" pitchFamily="18" charset="0"/>
                <a:cs typeface="Times New Roman" panose="02020603050405020304" pitchFamily="18" charset="0"/>
              </a:rPr>
              <a:t>Method</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Declaration:</a:t>
            </a:r>
          </a:p>
          <a:p>
            <a:pPr algn="just">
              <a:buFontTx/>
              <a:buChar char="-"/>
            </a:pPr>
            <a:r>
              <a:rPr lang="en-US" b="1" dirty="0">
                <a:latin typeface="Times New Roman" panose="02020603050405020304" pitchFamily="18" charset="0"/>
                <a:cs typeface="Times New Roman" panose="02020603050405020304" pitchFamily="18" charset="0"/>
              </a:rPr>
              <a:t>Method Signature: </a:t>
            </a:r>
            <a:r>
              <a:rPr lang="en-US" dirty="0">
                <a:latin typeface="Times New Roman" panose="02020603050405020304" pitchFamily="18" charset="0"/>
                <a:cs typeface="Times New Roman" panose="02020603050405020304" pitchFamily="18" charset="0"/>
              </a:rPr>
              <a:t>Every method has method signature. It includes method name and parameter list.</a:t>
            </a:r>
          </a:p>
          <a:p>
            <a:pPr algn="just">
              <a:buFontTx/>
              <a:buChar char="-"/>
            </a:pPr>
            <a:r>
              <a:rPr lang="en-US" b="1" dirty="0">
                <a:latin typeface="Times New Roman" panose="02020603050405020304" pitchFamily="18" charset="0"/>
                <a:cs typeface="Times New Roman" panose="02020603050405020304" pitchFamily="18" charset="0"/>
              </a:rPr>
              <a:t>Access Specifier: </a:t>
            </a:r>
            <a:r>
              <a:rPr lang="en-US" dirty="0">
                <a:latin typeface="Times New Roman" panose="02020603050405020304" pitchFamily="18" charset="0"/>
                <a:cs typeface="Times New Roman" panose="02020603050405020304" pitchFamily="18" charset="0"/>
              </a:rPr>
              <a:t>Specify visibility of method.</a:t>
            </a:r>
          </a:p>
          <a:p>
            <a:pPr algn="just">
              <a:buFontTx/>
              <a:buChar char="-"/>
            </a:pPr>
            <a:r>
              <a:rPr lang="en-US" b="1" dirty="0">
                <a:latin typeface="Times New Roman" panose="02020603050405020304" pitchFamily="18" charset="0"/>
                <a:cs typeface="Times New Roman" panose="02020603050405020304" pitchFamily="18" charset="0"/>
              </a:rPr>
              <a:t>Return Type (void): </a:t>
            </a:r>
            <a:r>
              <a:rPr lang="en-US" dirty="0">
                <a:latin typeface="Times New Roman" panose="02020603050405020304" pitchFamily="18" charset="0"/>
                <a:cs typeface="Times New Roman" panose="02020603050405020304" pitchFamily="18" charset="0"/>
              </a:rPr>
              <a:t>It is return type of method. It means it doesn’t return any value.</a:t>
            </a:r>
          </a:p>
          <a:p>
            <a:pPr algn="just">
              <a:buFontTx/>
              <a:buChar char="-"/>
            </a:pPr>
            <a:r>
              <a:rPr lang="en-US" b="1" dirty="0">
                <a:latin typeface="Times New Roman" panose="02020603050405020304" pitchFamily="18" charset="0"/>
                <a:cs typeface="Times New Roman" panose="02020603050405020304" pitchFamily="18" charset="0"/>
              </a:rPr>
              <a:t>Method Name: </a:t>
            </a:r>
            <a:r>
              <a:rPr lang="en-US" dirty="0">
                <a:latin typeface="Times New Roman" panose="02020603050405020304" pitchFamily="18" charset="0"/>
                <a:cs typeface="Times New Roman" panose="02020603050405020304" pitchFamily="18" charset="0"/>
              </a:rPr>
              <a:t>It is unique name used to define name of method.</a:t>
            </a:r>
          </a:p>
          <a:p>
            <a:pPr algn="just">
              <a:buFontTx/>
              <a:buChar char="-"/>
            </a:pPr>
            <a:r>
              <a:rPr lang="en-US" b="1" dirty="0">
                <a:latin typeface="Times New Roman" panose="02020603050405020304" pitchFamily="18" charset="0"/>
                <a:cs typeface="Times New Roman" panose="02020603050405020304" pitchFamily="18" charset="0"/>
              </a:rPr>
              <a:t>Method Body: </a:t>
            </a:r>
            <a:r>
              <a:rPr lang="en-US" dirty="0">
                <a:latin typeface="Times New Roman" panose="02020603050405020304" pitchFamily="18" charset="0"/>
                <a:cs typeface="Times New Roman" panose="02020603050405020304" pitchFamily="18" charset="0"/>
              </a:rPr>
              <a:t>It contains all the actions to be performed.</a:t>
            </a:r>
          </a:p>
          <a:p>
            <a:pPr algn="just">
              <a:buFontTx/>
              <a:buChar char="-"/>
            </a:pPr>
            <a:r>
              <a:rPr lang="en-US" b="1" dirty="0">
                <a:latin typeface="Times New Roman" panose="02020603050405020304" pitchFamily="18" charset="0"/>
                <a:cs typeface="Times New Roman" panose="02020603050405020304" pitchFamily="18" charset="0"/>
              </a:rPr>
              <a:t>Parameter List: </a:t>
            </a:r>
            <a:r>
              <a:rPr lang="en-US" dirty="0">
                <a:latin typeface="Times New Roman" panose="02020603050405020304" pitchFamily="18" charset="0"/>
                <a:cs typeface="Times New Roman" panose="02020603050405020304" pitchFamily="18" charset="0"/>
              </a:rPr>
              <a:t>It is the list of parameter separated by comma. It contains data type and variable name.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4733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4DF8-B0B1-4E2B-BC00-9210D852D43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history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E2DB768-3019-4C48-B6B4-FDEAD11004A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James Gosling is known as Father of Java. He initiated the Java language project in June 1991.</a:t>
            </a:r>
            <a:r>
              <a:rPr lang="en-IN" dirty="0">
                <a:latin typeface="Times New Roman" panose="02020603050405020304" pitchFamily="18" charset="0"/>
                <a:cs typeface="Times New Roman" panose="02020603050405020304" pitchFamily="18" charset="0"/>
              </a:rPr>
              <a:t> The team was called as Green Team. Initially it was called Oak which is name of the tree. </a:t>
            </a:r>
          </a:p>
          <a:p>
            <a:pPr algn="just"/>
            <a:r>
              <a:rPr lang="en-IN" dirty="0">
                <a:latin typeface="Times New Roman" panose="02020603050405020304" pitchFamily="18" charset="0"/>
                <a:cs typeface="Times New Roman" panose="02020603050405020304" pitchFamily="18" charset="0"/>
              </a:rPr>
              <a:t>In 1995 Gosling joined Sun Microsystems and there he and his team started work on new project of java language and release first version of Java JDK 1.0 on 23 Jan 1996.</a:t>
            </a:r>
          </a:p>
          <a:p>
            <a:pPr algn="just"/>
            <a:r>
              <a:rPr lang="en-IN" dirty="0">
                <a:latin typeface="Times New Roman" panose="02020603050405020304" pitchFamily="18" charset="0"/>
                <a:cs typeface="Times New Roman" panose="02020603050405020304" pitchFamily="18" charset="0"/>
              </a:rPr>
              <a:t>In 1995, Oak was renamed as Java. Java is an Island of Indonesia where the first was produced. Java name was chosen by James Gosling while having coffee.</a:t>
            </a:r>
          </a:p>
          <a:p>
            <a:pPr algn="just"/>
            <a:r>
              <a:rPr lang="en-IN" dirty="0">
                <a:latin typeface="Times New Roman" panose="02020603050405020304" pitchFamily="18" charset="0"/>
                <a:cs typeface="Times New Roman" panose="02020603050405020304" pitchFamily="18" charset="0"/>
              </a:rPr>
              <a:t>Latest version of Java is Java SE 14 released on 17 March 2020.</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150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327BF-8B99-43B2-A5DA-15DBE11B657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methods and types</a:t>
            </a:r>
            <a:endParaRPr lang="en-IN" dirty="0"/>
          </a:p>
        </p:txBody>
      </p:sp>
      <p:sp>
        <p:nvSpPr>
          <p:cNvPr id="3" name="Content Placeholder 2">
            <a:extLst>
              <a:ext uri="{FF2B5EF4-FFF2-40B4-BE49-F238E27FC236}">
                <a16:creationId xmlns:a16="http://schemas.microsoft.com/office/drawing/2014/main" id="{0EAAE19C-C4AA-457F-8425-019A7F4E8D43}"/>
              </a:ext>
            </a:extLst>
          </p:cNvPr>
          <p:cNvSpPr>
            <a:spLocks noGrp="1"/>
          </p:cNvSpPr>
          <p:nvPr>
            <p:ph idx="1"/>
          </p:nvPr>
        </p:nvSpPr>
        <p:spPr>
          <a:xfrm>
            <a:off x="1451579" y="2015732"/>
            <a:ext cx="9603275" cy="4037749"/>
          </a:xfrm>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Note:</a:t>
            </a:r>
          </a:p>
          <a:p>
            <a:pPr algn="just">
              <a:buFontTx/>
              <a:buChar char="-"/>
            </a:pPr>
            <a:r>
              <a:rPr lang="en-US" dirty="0">
                <a:latin typeface="Times New Roman" panose="02020603050405020304" pitchFamily="18" charset="0"/>
                <a:cs typeface="Times New Roman" panose="02020603050405020304" pitchFamily="18" charset="0"/>
              </a:rPr>
              <a:t>At the time of program execution main() method is going to executed automatically first whereas regular method are not going to be executed automatically.</a:t>
            </a:r>
          </a:p>
          <a:p>
            <a:pPr algn="just">
              <a:buFontTx/>
              <a:buChar char="-"/>
            </a:pPr>
            <a:r>
              <a:rPr lang="en-US" dirty="0">
                <a:latin typeface="Times New Roman" panose="02020603050405020304" pitchFamily="18" charset="0"/>
                <a:cs typeface="Times New Roman" panose="02020603050405020304" pitchFamily="18" charset="0"/>
              </a:rPr>
              <a:t>At the time of program execution priority is scheduled for main() method only.</a:t>
            </a:r>
          </a:p>
          <a:p>
            <a:pPr algn="just">
              <a:buFontTx/>
              <a:buChar char="-"/>
            </a:pPr>
            <a:r>
              <a:rPr lang="en-US" dirty="0">
                <a:latin typeface="Times New Roman" panose="02020603050405020304" pitchFamily="18" charset="0"/>
                <a:cs typeface="Times New Roman" panose="02020603050405020304" pitchFamily="18" charset="0"/>
              </a:rPr>
              <a:t>To execute regular method programmer need to make call from main method until and unless if the call is not made then regular method will not get executed.</a:t>
            </a:r>
          </a:p>
          <a:p>
            <a:pPr algn="just">
              <a:buFontTx/>
              <a:buChar char="-"/>
            </a:pPr>
            <a:r>
              <a:rPr lang="en-US" dirty="0">
                <a:latin typeface="Times New Roman" panose="02020603050405020304" pitchFamily="18" charset="0"/>
                <a:cs typeface="Times New Roman" panose="02020603050405020304" pitchFamily="18" charset="0"/>
              </a:rPr>
              <a:t>Regular methods can be declared and called multiple times in program.</a:t>
            </a:r>
          </a:p>
          <a:p>
            <a:pPr algn="just"/>
            <a:r>
              <a:rPr lang="en-US" b="1" dirty="0">
                <a:latin typeface="Times New Roman" panose="02020603050405020304" pitchFamily="18" charset="0"/>
                <a:cs typeface="Times New Roman" panose="02020603050405020304" pitchFamily="18" charset="0"/>
              </a:rPr>
              <a:t>Methods: </a:t>
            </a:r>
          </a:p>
          <a:p>
            <a:pPr algn="just">
              <a:buFontTx/>
              <a:buChar char="-"/>
            </a:pPr>
            <a:r>
              <a:rPr lang="en-US" dirty="0">
                <a:latin typeface="Times New Roman" panose="02020603050405020304" pitchFamily="18" charset="0"/>
                <a:cs typeface="Times New Roman" panose="02020603050405020304" pitchFamily="18" charset="0"/>
              </a:rPr>
              <a:t>Methods are declared inside class body.</a:t>
            </a:r>
          </a:p>
          <a:p>
            <a:pPr algn="just">
              <a:buFontTx/>
              <a:buChar char="-"/>
            </a:pPr>
            <a:r>
              <a:rPr lang="en-US" dirty="0">
                <a:latin typeface="Times New Roman" panose="02020603050405020304" pitchFamily="18" charset="0"/>
                <a:cs typeface="Times New Roman" panose="02020603050405020304" pitchFamily="18" charset="0"/>
              </a:rPr>
              <a:t>Methods are used to perform code reusability operations.</a:t>
            </a:r>
          </a:p>
          <a:p>
            <a:pPr algn="just">
              <a:buFontTx/>
              <a:buChar char="-"/>
            </a:pPr>
            <a:r>
              <a:rPr lang="en-US" dirty="0">
                <a:latin typeface="Times New Roman" panose="02020603050405020304" pitchFamily="18" charset="0"/>
                <a:cs typeface="Times New Roman" panose="02020603050405020304" pitchFamily="18" charset="0"/>
              </a:rPr>
              <a:t>Inside class body programmer can declare any number of methods.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3451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B17F-7E72-4FA5-AF8C-F88561324B2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Static method</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51CCC616-3542-4CCA-AFEF-44ED00F9576A}"/>
              </a:ext>
            </a:extLst>
          </p:cNvPr>
          <p:cNvPicPr>
            <a:picLocks noGrp="1" noChangeAspect="1"/>
          </p:cNvPicPr>
          <p:nvPr>
            <p:ph idx="1"/>
          </p:nvPr>
        </p:nvPicPr>
        <p:blipFill>
          <a:blip r:embed="rId2"/>
          <a:stretch>
            <a:fillRect/>
          </a:stretch>
        </p:blipFill>
        <p:spPr>
          <a:xfrm>
            <a:off x="1451580" y="2016125"/>
            <a:ext cx="9603274" cy="3958547"/>
          </a:xfrm>
        </p:spPr>
      </p:pic>
    </p:spTree>
    <p:extLst>
      <p:ext uri="{BB962C8B-B14F-4D97-AF65-F5344CB8AC3E}">
        <p14:creationId xmlns:p14="http://schemas.microsoft.com/office/powerpoint/2010/main" val="3490935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9AB2C-51A5-418C-A68B-2C71878A18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Non-static method</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EDC46A4-B222-4A2B-997D-93C1D5398FFA}"/>
              </a:ext>
            </a:extLst>
          </p:cNvPr>
          <p:cNvPicPr>
            <a:picLocks noGrp="1" noChangeAspect="1"/>
          </p:cNvPicPr>
          <p:nvPr>
            <p:ph idx="1"/>
          </p:nvPr>
        </p:nvPicPr>
        <p:blipFill>
          <a:blip r:embed="rId2"/>
          <a:stretch>
            <a:fillRect/>
          </a:stretch>
        </p:blipFill>
        <p:spPr>
          <a:xfrm>
            <a:off x="1451580" y="2016124"/>
            <a:ext cx="9603274" cy="3958547"/>
          </a:xfrm>
        </p:spPr>
      </p:pic>
    </p:spTree>
    <p:extLst>
      <p:ext uri="{BB962C8B-B14F-4D97-AF65-F5344CB8AC3E}">
        <p14:creationId xmlns:p14="http://schemas.microsoft.com/office/powerpoint/2010/main" val="3400514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07A40-3F19-4D72-B72D-C34ED252ADD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object creation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A4F1012-5A54-4AC8-B50B-AF4528D42DFD}"/>
              </a:ext>
            </a:extLst>
          </p:cNvPr>
          <p:cNvSpPr>
            <a:spLocks noGrp="1"/>
          </p:cNvSpPr>
          <p:nvPr>
            <p:ph idx="1"/>
          </p:nvPr>
        </p:nvSpPr>
        <p:spPr>
          <a:xfrm>
            <a:off x="1451579" y="1935333"/>
            <a:ext cx="9603275" cy="4447712"/>
          </a:xfrm>
        </p:spPr>
        <p:txBody>
          <a:bodyPr>
            <a:normAutofit fontScale="70000" lnSpcReduction="20000"/>
          </a:bodyPr>
          <a:lstStyle/>
          <a:p>
            <a:pPr algn="just"/>
            <a:r>
              <a:rPr lang="en-US" b="1" dirty="0">
                <a:latin typeface="Times New Roman" panose="02020603050405020304" pitchFamily="18" charset="0"/>
                <a:cs typeface="Times New Roman" panose="02020603050405020304" pitchFamily="18" charset="0"/>
              </a:rPr>
              <a:t>Object:</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Object is instance of class or Object is runtime entity.</a:t>
            </a:r>
          </a:p>
          <a:p>
            <a:pPr algn="just"/>
            <a:r>
              <a:rPr lang="en-IN" b="1" dirty="0">
                <a:latin typeface="Times New Roman" panose="02020603050405020304" pitchFamily="18" charset="0"/>
                <a:cs typeface="Times New Roman" panose="02020603050405020304" pitchFamily="18" charset="0"/>
              </a:rPr>
              <a:t>Syntax:</a:t>
            </a:r>
          </a:p>
          <a:p>
            <a:pPr marL="0" indent="0" algn="just">
              <a:buNone/>
            </a:pPr>
            <a:r>
              <a:rPr lang="en-IN" dirty="0">
                <a:latin typeface="Times New Roman" panose="02020603050405020304" pitchFamily="18" charset="0"/>
                <a:cs typeface="Times New Roman" panose="02020603050405020304" pitchFamily="18" charset="0"/>
              </a:rPr>
              <a:t>       </a:t>
            </a:r>
            <a:r>
              <a:rPr lang="en-IN" dirty="0">
                <a:solidFill>
                  <a:srgbClr val="FF0000"/>
                </a:solidFill>
                <a:latin typeface="Times New Roman" panose="02020603050405020304" pitchFamily="18" charset="0"/>
                <a:cs typeface="Times New Roman" panose="02020603050405020304" pitchFamily="18" charset="0"/>
              </a:rPr>
              <a:t>Class Name   Reference Variable(Object) = New(Keyword)   Constructor();</a:t>
            </a:r>
          </a:p>
          <a:p>
            <a:pPr algn="just"/>
            <a:r>
              <a:rPr lang="en-US" b="1" dirty="0">
                <a:latin typeface="Times New Roman" panose="02020603050405020304" pitchFamily="18" charset="0"/>
                <a:cs typeface="Times New Roman" panose="02020603050405020304" pitchFamily="18" charset="0"/>
              </a:rPr>
              <a:t>Example:</a:t>
            </a:r>
          </a:p>
          <a:p>
            <a:pPr marL="0" indent="0" algn="just">
              <a:buNone/>
            </a:pP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GoodMorning</a:t>
            </a:r>
            <a:r>
              <a:rPr lang="en-US" dirty="0">
                <a:solidFill>
                  <a:srgbClr val="FF0000"/>
                </a:solidFill>
                <a:latin typeface="Times New Roman" panose="02020603050405020304" pitchFamily="18" charset="0"/>
                <a:cs typeface="Times New Roman" panose="02020603050405020304" pitchFamily="18" charset="0"/>
              </a:rPr>
              <a:t>    a = new   </a:t>
            </a:r>
            <a:r>
              <a:rPr lang="en-US" dirty="0" err="1">
                <a:solidFill>
                  <a:srgbClr val="FF0000"/>
                </a:solidFill>
                <a:latin typeface="Times New Roman" panose="02020603050405020304" pitchFamily="18" charset="0"/>
                <a:cs typeface="Times New Roman" panose="02020603050405020304" pitchFamily="18" charset="0"/>
              </a:rPr>
              <a:t>GoodMorning</a:t>
            </a:r>
            <a:r>
              <a:rPr lang="en-US" dirty="0">
                <a:solidFill>
                  <a:srgbClr val="FF0000"/>
                </a:solidFill>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Here,</a:t>
            </a:r>
          </a:p>
          <a:p>
            <a:pPr algn="just">
              <a:buFontTx/>
              <a:buChar char="-"/>
            </a:pPr>
            <a:r>
              <a:rPr lang="en-US" b="1" dirty="0" err="1">
                <a:latin typeface="Times New Roman" panose="02020603050405020304" pitchFamily="18" charset="0"/>
                <a:cs typeface="Times New Roman" panose="02020603050405020304" pitchFamily="18" charset="0"/>
              </a:rPr>
              <a:t>GoodMorning</a:t>
            </a:r>
            <a:r>
              <a:rPr lang="en-US" dirty="0">
                <a:latin typeface="Times New Roman" panose="02020603050405020304" pitchFamily="18" charset="0"/>
                <a:cs typeface="Times New Roman" panose="02020603050405020304" pitchFamily="18" charset="0"/>
              </a:rPr>
              <a:t> = Name of the class.</a:t>
            </a:r>
          </a:p>
          <a:p>
            <a:pPr algn="just">
              <a:buFontTx/>
              <a:buChar char="-"/>
            </a:pPr>
            <a:r>
              <a:rPr lang="en-US" b="1" dirty="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 Object reference variable which stores the address of an object.</a:t>
            </a:r>
          </a:p>
          <a:p>
            <a:pPr algn="just">
              <a:buFontTx/>
              <a:buChar char="-"/>
            </a:pPr>
            <a:r>
              <a:rPr lang="en-US" b="1" dirty="0">
                <a:latin typeface="Times New Roman" panose="02020603050405020304" pitchFamily="18" charset="0"/>
                <a:cs typeface="Times New Roman" panose="02020603050405020304" pitchFamily="18" charset="0"/>
              </a:rPr>
              <a:t>New</a:t>
            </a:r>
            <a:r>
              <a:rPr lang="en-US" dirty="0">
                <a:latin typeface="Times New Roman" panose="02020603050405020304" pitchFamily="18" charset="0"/>
                <a:cs typeface="Times New Roman" panose="02020603050405020304" pitchFamily="18" charset="0"/>
              </a:rPr>
              <a:t> = Keyword that stores the object in Heap memory.</a:t>
            </a:r>
          </a:p>
          <a:p>
            <a:pPr algn="just">
              <a:buFontTx/>
              <a:buChar char="-"/>
            </a:pPr>
            <a:r>
              <a:rPr lang="en-US" b="1" dirty="0" err="1">
                <a:latin typeface="Times New Roman" panose="02020603050405020304" pitchFamily="18" charset="0"/>
                <a:cs typeface="Times New Roman" panose="02020603050405020304" pitchFamily="18" charset="0"/>
              </a:rPr>
              <a:t>GoodMorning</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Constructor of the class. Name is same as that of the class. It will load members of Non Static Methods.</a:t>
            </a:r>
          </a:p>
          <a:p>
            <a:pPr algn="just">
              <a:buFontTx/>
              <a:buChar char="-"/>
            </a:pP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 It is assignment operator which take the object created by new keyword and assign it to the reference variable.</a:t>
            </a:r>
          </a:p>
        </p:txBody>
      </p:sp>
    </p:spTree>
    <p:extLst>
      <p:ext uri="{BB962C8B-B14F-4D97-AF65-F5344CB8AC3E}">
        <p14:creationId xmlns:p14="http://schemas.microsoft.com/office/powerpoint/2010/main" val="1208759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C670C-0119-433F-B4EF-6A4363310F9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variable and data type</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E9C27E6-605F-457A-9E46-0B5A55A9477C}"/>
              </a:ext>
            </a:extLst>
          </p:cNvPr>
          <p:cNvSpPr>
            <a:spLocks noGrp="1"/>
          </p:cNvSpPr>
          <p:nvPr>
            <p:ph idx="1"/>
          </p:nvPr>
        </p:nvSpPr>
        <p:spPr>
          <a:xfrm>
            <a:off x="1451579" y="2015732"/>
            <a:ext cx="9603275" cy="4037749"/>
          </a:xfrm>
        </p:spPr>
        <p:txBody>
          <a:bodyPr>
            <a:normAutofit fontScale="85000" lnSpcReduction="10000"/>
          </a:bodyPr>
          <a:lstStyle/>
          <a:p>
            <a:pPr algn="just"/>
            <a:r>
              <a:rPr lang="en-US" b="1" dirty="0">
                <a:latin typeface="Times New Roman" panose="02020603050405020304" pitchFamily="18" charset="0"/>
                <a:cs typeface="Times New Roman" panose="02020603050405020304" pitchFamily="18" charset="0"/>
              </a:rPr>
              <a:t>Variable: </a:t>
            </a:r>
            <a:r>
              <a:rPr lang="en-US" dirty="0">
                <a:latin typeface="Times New Roman" panose="02020603050405020304" pitchFamily="18" charset="0"/>
                <a:cs typeface="Times New Roman" panose="02020603050405020304" pitchFamily="18" charset="0"/>
              </a:rPr>
              <a:t>Variable is nothing but piece of memory used to store the information.</a:t>
            </a:r>
          </a:p>
          <a:p>
            <a:pPr algn="just"/>
            <a:r>
              <a:rPr lang="en-US" b="1" dirty="0">
                <a:latin typeface="Times New Roman" panose="02020603050405020304" pitchFamily="18" charset="0"/>
                <a:cs typeface="Times New Roman" panose="02020603050405020304" pitchFamily="18" charset="0"/>
              </a:rPr>
              <a:t>Syntax:</a:t>
            </a:r>
          </a:p>
          <a:p>
            <a:pPr marL="0" indent="0" algn="just">
              <a:buNone/>
            </a:pPr>
            <a:r>
              <a:rPr lang="en-US" dirty="0">
                <a:solidFill>
                  <a:srgbClr val="002060"/>
                </a:solidFill>
                <a:latin typeface="Times New Roman" panose="02020603050405020304" pitchFamily="18" charset="0"/>
                <a:cs typeface="Times New Roman" panose="02020603050405020304" pitchFamily="18" charset="0"/>
              </a:rPr>
              <a:t>            Data Type   Variable Name = Information(Value);</a:t>
            </a:r>
          </a:p>
          <a:p>
            <a:pPr algn="just"/>
            <a:r>
              <a:rPr lang="en-US" b="1" dirty="0">
                <a:latin typeface="Times New Roman" panose="02020603050405020304" pitchFamily="18" charset="0"/>
                <a:cs typeface="Times New Roman" panose="02020603050405020304" pitchFamily="18" charset="0"/>
              </a:rPr>
              <a:t>Data Type: </a:t>
            </a:r>
            <a:r>
              <a:rPr lang="en-US" dirty="0">
                <a:latin typeface="Times New Roman" panose="02020603050405020304" pitchFamily="18" charset="0"/>
                <a:cs typeface="Times New Roman" panose="02020603050405020304" pitchFamily="18" charset="0"/>
              </a:rPr>
              <a:t>Data type used to represent the type of information which we are going to use in java language.</a:t>
            </a:r>
          </a:p>
          <a:p>
            <a:pPr algn="just"/>
            <a:r>
              <a:rPr lang="en-US" dirty="0">
                <a:latin typeface="Times New Roman" panose="02020603050405020304" pitchFamily="18" charset="0"/>
                <a:cs typeface="Times New Roman" panose="02020603050405020304" pitchFamily="18" charset="0"/>
              </a:rPr>
              <a:t>There are 2 types of Data Type:</a:t>
            </a:r>
          </a:p>
          <a:p>
            <a:pPr marL="457200" indent="-457200" algn="just">
              <a:buAutoNum type="arabicPeriod"/>
            </a:pPr>
            <a:r>
              <a:rPr lang="en-US" b="1" dirty="0">
                <a:latin typeface="Times New Roman" panose="02020603050405020304" pitchFamily="18" charset="0"/>
                <a:cs typeface="Times New Roman" panose="02020603050405020304" pitchFamily="18" charset="0"/>
              </a:rPr>
              <a:t>Primitive Data Type- </a:t>
            </a:r>
            <a:r>
              <a:rPr lang="en-US" dirty="0">
                <a:latin typeface="Times New Roman" panose="02020603050405020304" pitchFamily="18" charset="0"/>
                <a:cs typeface="Times New Roman" panose="02020603050405020304" pitchFamily="18" charset="0"/>
              </a:rPr>
              <a:t>Primitive data types are predefined and fixed. It always starts with lower case. Primitive data are only single value.</a:t>
            </a:r>
          </a:p>
          <a:p>
            <a:pPr marL="457200" indent="-457200" algn="just">
              <a:buAutoNum type="arabicPeriod"/>
            </a:pPr>
            <a:r>
              <a:rPr lang="en-IN" b="1" dirty="0">
                <a:latin typeface="Times New Roman" panose="02020603050405020304" pitchFamily="18" charset="0"/>
                <a:cs typeface="Times New Roman" panose="02020603050405020304" pitchFamily="18" charset="0"/>
              </a:rPr>
              <a:t>Non-Primitive Data Type- </a:t>
            </a:r>
            <a:r>
              <a:rPr lang="en-IN" dirty="0">
                <a:latin typeface="Times New Roman" panose="02020603050405020304" pitchFamily="18" charset="0"/>
                <a:cs typeface="Times New Roman" panose="02020603050405020304" pitchFamily="18" charset="0"/>
              </a:rPr>
              <a:t>Non-primitive data type are created by the programmer and these are not fixed. Non-Primitive data type always starts with upper case. Non-primitive data used to store group of values.</a:t>
            </a:r>
          </a:p>
        </p:txBody>
      </p:sp>
    </p:spTree>
    <p:extLst>
      <p:ext uri="{BB962C8B-B14F-4D97-AF65-F5344CB8AC3E}">
        <p14:creationId xmlns:p14="http://schemas.microsoft.com/office/powerpoint/2010/main" val="1889308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A392-C6B1-40A8-A97A-AD2BDAA3537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variable and data type</a:t>
            </a:r>
            <a:endParaRPr lang="en-IN" dirty="0"/>
          </a:p>
        </p:txBody>
      </p:sp>
      <p:pic>
        <p:nvPicPr>
          <p:cNvPr id="5" name="Content Placeholder 4">
            <a:extLst>
              <a:ext uri="{FF2B5EF4-FFF2-40B4-BE49-F238E27FC236}">
                <a16:creationId xmlns:a16="http://schemas.microsoft.com/office/drawing/2014/main" id="{5806E40A-814F-4646-B1DC-F9D48085CD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2016125"/>
            <a:ext cx="5299969" cy="4037356"/>
          </a:xfrm>
        </p:spPr>
      </p:pic>
    </p:spTree>
    <p:extLst>
      <p:ext uri="{BB962C8B-B14F-4D97-AF65-F5344CB8AC3E}">
        <p14:creationId xmlns:p14="http://schemas.microsoft.com/office/powerpoint/2010/main" val="1885067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55CF-E66F-44B2-8E9B-8FAE37A0AB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variable and data type</a:t>
            </a:r>
            <a:endParaRPr lang="en-IN" dirty="0"/>
          </a:p>
        </p:txBody>
      </p:sp>
      <p:sp>
        <p:nvSpPr>
          <p:cNvPr id="3" name="Content Placeholder 2">
            <a:extLst>
              <a:ext uri="{FF2B5EF4-FFF2-40B4-BE49-F238E27FC236}">
                <a16:creationId xmlns:a16="http://schemas.microsoft.com/office/drawing/2014/main" id="{E1C94462-1937-4960-8EC4-1DC17DC87FE6}"/>
              </a:ext>
            </a:extLst>
          </p:cNvPr>
          <p:cNvSpPr>
            <a:spLocks noGrp="1"/>
          </p:cNvSpPr>
          <p:nvPr>
            <p:ph idx="1"/>
          </p:nvPr>
        </p:nvSpPr>
        <p:spPr/>
        <p:txBody>
          <a:bodyPr/>
          <a:lstStyle/>
          <a:p>
            <a:r>
              <a:rPr lang="en-US" dirty="0"/>
              <a:t>There are 8 types of Primitive Data Type:</a:t>
            </a:r>
          </a:p>
          <a:p>
            <a:pPr marL="0" indent="0">
              <a:buNone/>
            </a:pPr>
            <a:endParaRPr lang="en-IN" dirty="0"/>
          </a:p>
        </p:txBody>
      </p:sp>
      <p:pic>
        <p:nvPicPr>
          <p:cNvPr id="5" name="Picture 4">
            <a:extLst>
              <a:ext uri="{FF2B5EF4-FFF2-40B4-BE49-F238E27FC236}">
                <a16:creationId xmlns:a16="http://schemas.microsoft.com/office/drawing/2014/main" id="{B5D64399-E26F-41B1-8D70-8D516B6D6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026" y="2441358"/>
            <a:ext cx="5493948" cy="3450613"/>
          </a:xfrm>
          <a:prstGeom prst="rect">
            <a:avLst/>
          </a:prstGeom>
        </p:spPr>
      </p:pic>
    </p:spTree>
    <p:extLst>
      <p:ext uri="{BB962C8B-B14F-4D97-AF65-F5344CB8AC3E}">
        <p14:creationId xmlns:p14="http://schemas.microsoft.com/office/powerpoint/2010/main" val="367198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8315-ECF5-40D4-90D3-4D0BF276573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types of variables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0ADE4A8-AEEB-49FF-92F1-6746DA326471}"/>
              </a:ext>
            </a:extLst>
          </p:cNvPr>
          <p:cNvSpPr>
            <a:spLocks noGrp="1"/>
          </p:cNvSpPr>
          <p:nvPr>
            <p:ph idx="1"/>
          </p:nvPr>
        </p:nvSpPr>
        <p:spPr>
          <a:xfrm>
            <a:off x="1451579" y="2015732"/>
            <a:ext cx="9603275" cy="4473846"/>
          </a:xfrm>
        </p:spPr>
        <p:txBody>
          <a:bodyPr>
            <a:normAutofit fontScale="85000" lnSpcReduction="10000"/>
          </a:bodyPr>
          <a:lstStyle/>
          <a:p>
            <a:pPr algn="just"/>
            <a:r>
              <a:rPr lang="en-US" b="1" dirty="0">
                <a:latin typeface="Times New Roman" panose="02020603050405020304" pitchFamily="18" charset="0"/>
                <a:cs typeface="Times New Roman" panose="02020603050405020304" pitchFamily="18" charset="0"/>
              </a:rPr>
              <a:t>Java variables: </a:t>
            </a:r>
            <a:r>
              <a:rPr lang="en-US" dirty="0">
                <a:latin typeface="Times New Roman" panose="02020603050405020304" pitchFamily="18" charset="0"/>
                <a:cs typeface="Times New Roman" panose="02020603050405020304" pitchFamily="18" charset="0"/>
              </a:rPr>
              <a:t>A variables is a container which holds the value while java program is executed.</a:t>
            </a:r>
          </a:p>
          <a:p>
            <a:pPr algn="just"/>
            <a:r>
              <a:rPr lang="en-US" dirty="0">
                <a:latin typeface="Times New Roman" panose="02020603050405020304" pitchFamily="18" charset="0"/>
                <a:cs typeface="Times New Roman" panose="02020603050405020304" pitchFamily="18" charset="0"/>
              </a:rPr>
              <a:t>Variable is a name of memory allocation.</a:t>
            </a:r>
          </a:p>
          <a:p>
            <a:pPr algn="just"/>
            <a:r>
              <a:rPr lang="en-US" dirty="0">
                <a:latin typeface="Times New Roman" panose="02020603050405020304" pitchFamily="18" charset="0"/>
                <a:cs typeface="Times New Roman" panose="02020603050405020304" pitchFamily="18" charset="0"/>
              </a:rPr>
              <a:t>There are 3 types of variables in Java:</a:t>
            </a:r>
          </a:p>
          <a:p>
            <a:pPr marL="457200" indent="-457200" algn="just">
              <a:buAutoNum type="arabicPeriod"/>
            </a:pPr>
            <a:r>
              <a:rPr lang="en-US" b="1" dirty="0">
                <a:latin typeface="Times New Roman" panose="02020603050405020304" pitchFamily="18" charset="0"/>
                <a:cs typeface="Times New Roman" panose="02020603050405020304" pitchFamily="18" charset="0"/>
              </a:rPr>
              <a:t>Local Variable: </a:t>
            </a:r>
            <a:r>
              <a:rPr lang="en-US" dirty="0">
                <a:latin typeface="Times New Roman" panose="02020603050405020304" pitchFamily="18" charset="0"/>
                <a:cs typeface="Times New Roman" panose="02020603050405020304" pitchFamily="18" charset="0"/>
              </a:rPr>
              <a:t>A variable declared inside the body of the method is called local variable. We can use that variable within that method only.</a:t>
            </a:r>
            <a:r>
              <a:rPr lang="en-IN" dirty="0">
                <a:latin typeface="Times New Roman" panose="02020603050405020304" pitchFamily="18" charset="0"/>
                <a:cs typeface="Times New Roman" panose="02020603050405020304" pitchFamily="18" charset="0"/>
              </a:rPr>
              <a:t> A local variable cannot be define with ‘Static’ keyword.</a:t>
            </a:r>
          </a:p>
          <a:p>
            <a:pPr marL="457200" indent="-457200" algn="just">
              <a:buAutoNum type="arabicPeriod"/>
            </a:pPr>
            <a:r>
              <a:rPr lang="en-IN" b="1" dirty="0">
                <a:latin typeface="Times New Roman" panose="02020603050405020304" pitchFamily="18" charset="0"/>
                <a:cs typeface="Times New Roman" panose="02020603050405020304" pitchFamily="18" charset="0"/>
              </a:rPr>
              <a:t>Instance Variable: </a:t>
            </a:r>
            <a:r>
              <a:rPr lang="en-IN" dirty="0">
                <a:latin typeface="Times New Roman" panose="02020603050405020304" pitchFamily="18" charset="0"/>
                <a:cs typeface="Times New Roman" panose="02020603050405020304" pitchFamily="18" charset="0"/>
              </a:rPr>
              <a:t>A variable declared inside the class but outside the body of the method is called instance variable. It is not declared as static.</a:t>
            </a:r>
          </a:p>
          <a:p>
            <a:pPr marL="457200" indent="-457200" algn="just">
              <a:buAutoNum type="arabicPeriod"/>
            </a:pPr>
            <a:r>
              <a:rPr lang="en-IN" b="1" dirty="0">
                <a:latin typeface="Times New Roman" panose="02020603050405020304" pitchFamily="18" charset="0"/>
                <a:cs typeface="Times New Roman" panose="02020603050405020304" pitchFamily="18" charset="0"/>
              </a:rPr>
              <a:t>Static Variable: </a:t>
            </a:r>
            <a:r>
              <a:rPr lang="en-IN" dirty="0">
                <a:latin typeface="Times New Roman" panose="02020603050405020304" pitchFamily="18" charset="0"/>
                <a:cs typeface="Times New Roman" panose="02020603050405020304" pitchFamily="18" charset="0"/>
              </a:rPr>
              <a:t>A variable which is declared as static is called as static variable. It cannot be local. You can create single copy of static variable and share among all the instances of the class. Memory allocation for static variable happens only once when the class is loaded in the memory.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195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22B6-EC9F-46F7-82B1-B03D20F8D1F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Local variable</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8DEAF55-3BC8-418F-BD98-C4BEFA9AB968}"/>
              </a:ext>
            </a:extLst>
          </p:cNvPr>
          <p:cNvPicPr>
            <a:picLocks noGrp="1" noChangeAspect="1"/>
          </p:cNvPicPr>
          <p:nvPr>
            <p:ph idx="1"/>
          </p:nvPr>
        </p:nvPicPr>
        <p:blipFill>
          <a:blip r:embed="rId2"/>
          <a:stretch>
            <a:fillRect/>
          </a:stretch>
        </p:blipFill>
        <p:spPr>
          <a:xfrm>
            <a:off x="1597982" y="2016125"/>
            <a:ext cx="9330430" cy="4037356"/>
          </a:xfrm>
        </p:spPr>
      </p:pic>
    </p:spTree>
    <p:extLst>
      <p:ext uri="{BB962C8B-B14F-4D97-AF65-F5344CB8AC3E}">
        <p14:creationId xmlns:p14="http://schemas.microsoft.com/office/powerpoint/2010/main" val="1176975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F6DE-8F2D-4F68-B02D-8D693DDD6EC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Global variable</a:t>
            </a:r>
            <a:endParaRPr lang="en-IN"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BFE9BCEF-DF84-4830-8074-D7A1AA4DD0DE}"/>
              </a:ext>
            </a:extLst>
          </p:cNvPr>
          <p:cNvPicPr>
            <a:picLocks noGrp="1" noChangeAspect="1"/>
          </p:cNvPicPr>
          <p:nvPr>
            <p:ph idx="1"/>
          </p:nvPr>
        </p:nvPicPr>
        <p:blipFill>
          <a:blip r:embed="rId2"/>
          <a:stretch>
            <a:fillRect/>
          </a:stretch>
        </p:blipFill>
        <p:spPr>
          <a:xfrm>
            <a:off x="1451580" y="2016124"/>
            <a:ext cx="9603274" cy="3958547"/>
          </a:xfrm>
        </p:spPr>
      </p:pic>
    </p:spTree>
    <p:extLst>
      <p:ext uri="{BB962C8B-B14F-4D97-AF65-F5344CB8AC3E}">
        <p14:creationId xmlns:p14="http://schemas.microsoft.com/office/powerpoint/2010/main" val="212610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6576-90FA-4DCD-AE6D-06E144215D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B619B50-9C0B-453B-87A8-DFE7A0A516AA}"/>
              </a:ext>
            </a:extLst>
          </p:cNvPr>
          <p:cNvSpPr>
            <a:spLocks noGrp="1"/>
          </p:cNvSpPr>
          <p:nvPr>
            <p:ph idx="1"/>
          </p:nvPr>
        </p:nvSpPr>
        <p:spPr>
          <a:xfrm>
            <a:off x="1451579" y="1944211"/>
            <a:ext cx="9603275" cy="4181382"/>
          </a:xfrm>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Latest version of Java is Java SE -14 released on March 17, 2020.</a:t>
            </a:r>
          </a:p>
          <a:p>
            <a:pPr algn="just"/>
            <a:r>
              <a:rPr lang="en-US" b="1" dirty="0">
                <a:latin typeface="Times New Roman" panose="02020603050405020304" pitchFamily="18" charset="0"/>
                <a:cs typeface="Times New Roman" panose="02020603050405020304" pitchFamily="18" charset="0"/>
              </a:rPr>
              <a:t>Java Advantages:</a:t>
            </a:r>
          </a:p>
          <a:p>
            <a:pPr marL="457200" indent="-457200" algn="just">
              <a:buAutoNum type="arabicPeriod"/>
            </a:pPr>
            <a:r>
              <a:rPr lang="en-US" b="1" dirty="0">
                <a:latin typeface="Times New Roman" panose="02020603050405020304" pitchFamily="18" charset="0"/>
                <a:cs typeface="Times New Roman" panose="02020603050405020304" pitchFamily="18" charset="0"/>
              </a:rPr>
              <a:t>Platform Independent:</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Java programs can move from one system to another system anytime. That is it can run on any platform.</a:t>
            </a:r>
          </a:p>
          <a:p>
            <a:pPr marL="457200" indent="-457200" algn="just">
              <a:buAutoNum type="arabicPeriod"/>
            </a:pPr>
            <a:r>
              <a:rPr lang="en-IN" b="1" dirty="0">
                <a:latin typeface="Times New Roman" panose="02020603050405020304" pitchFamily="18" charset="0"/>
                <a:cs typeface="Times New Roman" panose="02020603050405020304" pitchFamily="18" charset="0"/>
              </a:rPr>
              <a:t>Simple:</a:t>
            </a:r>
            <a:r>
              <a:rPr lang="en-IN" dirty="0">
                <a:latin typeface="Times New Roman" panose="02020603050405020304" pitchFamily="18" charset="0"/>
                <a:cs typeface="Times New Roman" panose="02020603050405020304" pitchFamily="18" charset="0"/>
              </a:rPr>
              <a:t> Java is a simple programming language. Java is user-friendly. It is small and simple language.</a:t>
            </a:r>
          </a:p>
          <a:p>
            <a:pPr marL="457200" indent="-457200" algn="just">
              <a:buAutoNum type="arabicPeriod"/>
            </a:pPr>
            <a:r>
              <a:rPr lang="en-IN" b="1" dirty="0">
                <a:latin typeface="Times New Roman" panose="02020603050405020304" pitchFamily="18" charset="0"/>
                <a:cs typeface="Times New Roman" panose="02020603050405020304" pitchFamily="18" charset="0"/>
              </a:rPr>
              <a:t>Object-Oriented: </a:t>
            </a:r>
            <a:r>
              <a:rPr lang="en-IN" dirty="0">
                <a:latin typeface="Times New Roman" panose="02020603050405020304" pitchFamily="18" charset="0"/>
                <a:cs typeface="Times New Roman" panose="02020603050405020304" pitchFamily="18" charset="0"/>
              </a:rPr>
              <a:t>Java is Object-Oriented programming language. The whole program code arranged in the form of object and classes.</a:t>
            </a:r>
          </a:p>
          <a:p>
            <a:pPr marL="457200" indent="-457200" algn="just">
              <a:buAutoNum type="arabicPeriod"/>
            </a:pPr>
            <a:r>
              <a:rPr lang="en-IN" b="1" dirty="0">
                <a:latin typeface="Times New Roman" panose="02020603050405020304" pitchFamily="18" charset="0"/>
                <a:cs typeface="Times New Roman" panose="02020603050405020304" pitchFamily="18" charset="0"/>
              </a:rPr>
              <a:t>Multithreaded: </a:t>
            </a:r>
            <a:r>
              <a:rPr lang="en-IN" dirty="0">
                <a:latin typeface="Times New Roman" panose="02020603050405020304" pitchFamily="18" charset="0"/>
                <a:cs typeface="Times New Roman" panose="02020603050405020304" pitchFamily="18" charset="0"/>
              </a:rPr>
              <a:t>Java handles multithreaded programs means it handles multiple tasks simultaneously. No need to wait to finish one task before beginning another.</a:t>
            </a:r>
          </a:p>
          <a:p>
            <a:pPr marL="457200" indent="-457200" algn="just">
              <a:buAutoNum type="arabicPeriod"/>
            </a:pPr>
            <a:r>
              <a:rPr lang="en-IN" b="1" dirty="0">
                <a:latin typeface="Times New Roman" panose="02020603050405020304" pitchFamily="18" charset="0"/>
                <a:cs typeface="Times New Roman" panose="02020603050405020304" pitchFamily="18" charset="0"/>
              </a:rPr>
              <a:t>Secure:</a:t>
            </a:r>
            <a:r>
              <a:rPr lang="en-IN" dirty="0">
                <a:latin typeface="Times New Roman" panose="02020603050405020304" pitchFamily="18" charset="0"/>
                <a:cs typeface="Times New Roman" panose="02020603050405020304" pitchFamily="18" charset="0"/>
              </a:rPr>
              <a:t> Java language is more secure. Java system does not allow access to anything without proper authorization.</a:t>
            </a:r>
          </a:p>
          <a:p>
            <a:pPr marL="457200" indent="-457200" algn="just">
              <a:buAutoNum type="arabicPeriod"/>
            </a:pPr>
            <a:r>
              <a:rPr lang="en-IN" b="1" dirty="0">
                <a:latin typeface="Times New Roman" panose="02020603050405020304" pitchFamily="18" charset="0"/>
                <a:cs typeface="Times New Roman" panose="02020603050405020304" pitchFamily="18" charset="0"/>
              </a:rPr>
              <a:t>Robust:</a:t>
            </a:r>
            <a:r>
              <a:rPr lang="en-IN" dirty="0">
                <a:latin typeface="Times New Roman" panose="02020603050405020304" pitchFamily="18" charset="0"/>
                <a:cs typeface="Times New Roman" panose="02020603050405020304" pitchFamily="18" charset="0"/>
              </a:rPr>
              <a:t> Java is a robust language. It functions like garbage collector which manage memory problems. It works as exception handling language that is it captures the error and avoid problems to the system.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1244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F6ED2-A8AE-4902-BC04-2C9DB6DA6E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Static variable</a:t>
            </a:r>
            <a:endParaRPr lang="en-IN"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048A5036-E102-4B36-890F-CCD2112FA132}"/>
              </a:ext>
            </a:extLst>
          </p:cNvPr>
          <p:cNvPicPr>
            <a:picLocks noGrp="1" noChangeAspect="1"/>
          </p:cNvPicPr>
          <p:nvPr>
            <p:ph idx="1"/>
          </p:nvPr>
        </p:nvPicPr>
        <p:blipFill>
          <a:blip r:embed="rId2"/>
          <a:stretch>
            <a:fillRect/>
          </a:stretch>
        </p:blipFill>
        <p:spPr>
          <a:xfrm>
            <a:off x="1451579" y="2016125"/>
            <a:ext cx="9603275" cy="4037356"/>
          </a:xfrm>
        </p:spPr>
      </p:pic>
    </p:spTree>
    <p:extLst>
      <p:ext uri="{BB962C8B-B14F-4D97-AF65-F5344CB8AC3E}">
        <p14:creationId xmlns:p14="http://schemas.microsoft.com/office/powerpoint/2010/main" val="3878651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1913B-0B8D-4B62-A645-7A5A344475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constructors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740DAF-A681-43B2-B0B6-AE3DA1E50F92}"/>
              </a:ext>
            </a:extLst>
          </p:cNvPr>
          <p:cNvSpPr>
            <a:spLocks noGrp="1"/>
          </p:cNvSpPr>
          <p:nvPr>
            <p:ph idx="1"/>
          </p:nvPr>
        </p:nvSpPr>
        <p:spPr>
          <a:xfrm>
            <a:off x="1451579" y="2015732"/>
            <a:ext cx="9603275" cy="4037749"/>
          </a:xfrm>
        </p:spPr>
        <p:txBody>
          <a:bodyPr>
            <a:normAutofit fontScale="85000" lnSpcReduction="10000"/>
          </a:bodyPr>
          <a:lstStyle/>
          <a:p>
            <a:pPr algn="just"/>
            <a:r>
              <a:rPr lang="en-US" dirty="0">
                <a:latin typeface="Times New Roman" panose="02020603050405020304" pitchFamily="18" charset="0"/>
                <a:cs typeface="Times New Roman" panose="02020603050405020304" pitchFamily="18" charset="0"/>
              </a:rPr>
              <a:t>In java, a constructor is a block of codes similar to the method. It is called when an instance of the class is created. At the time of calling constructor, memory for the object is allocated in the memory.</a:t>
            </a:r>
          </a:p>
          <a:p>
            <a:pPr algn="just"/>
            <a:r>
              <a:rPr lang="en-US" dirty="0">
                <a:latin typeface="Times New Roman" panose="02020603050405020304" pitchFamily="18" charset="0"/>
                <a:cs typeface="Times New Roman" panose="02020603050405020304" pitchFamily="18" charset="0"/>
              </a:rPr>
              <a:t>It is special type of method which is used to initialize the object.</a:t>
            </a:r>
          </a:p>
          <a:p>
            <a:pPr algn="just"/>
            <a:r>
              <a:rPr lang="en-US" dirty="0">
                <a:latin typeface="Times New Roman" panose="02020603050405020304" pitchFamily="18" charset="0"/>
                <a:cs typeface="Times New Roman" panose="02020603050405020304" pitchFamily="18" charset="0"/>
              </a:rPr>
              <a:t>Every time an object is created using the new() keyword, at least one constructor is called.</a:t>
            </a:r>
          </a:p>
          <a:p>
            <a:pPr algn="just"/>
            <a:r>
              <a:rPr lang="en-US" dirty="0">
                <a:latin typeface="Times New Roman" panose="02020603050405020304" pitchFamily="18" charset="0"/>
                <a:cs typeface="Times New Roman" panose="02020603050405020304" pitchFamily="18" charset="0"/>
              </a:rPr>
              <a:t>It calls default constructor if there is no constructor available in the class. In such case, Java compiler provides a default constructor by default. </a:t>
            </a:r>
          </a:p>
          <a:p>
            <a:pPr algn="just"/>
            <a:r>
              <a:rPr lang="en-US" b="1" dirty="0">
                <a:latin typeface="Times New Roman" panose="02020603050405020304" pitchFamily="18" charset="0"/>
                <a:cs typeface="Times New Roman" panose="02020603050405020304" pitchFamily="18" charset="0"/>
              </a:rPr>
              <a:t>Rules for creating Java constructor:</a:t>
            </a:r>
          </a:p>
          <a:p>
            <a:pPr algn="just">
              <a:buFontTx/>
              <a:buChar char="-"/>
            </a:pPr>
            <a:r>
              <a:rPr lang="en-US" dirty="0">
                <a:latin typeface="Times New Roman" panose="02020603050405020304" pitchFamily="18" charset="0"/>
                <a:cs typeface="Times New Roman" panose="02020603050405020304" pitchFamily="18" charset="0"/>
              </a:rPr>
              <a:t>Constructor name must be the same as its class name.</a:t>
            </a:r>
          </a:p>
          <a:p>
            <a:pPr algn="just">
              <a:buFontTx/>
              <a:buChar char="-"/>
            </a:pPr>
            <a:r>
              <a:rPr lang="en-US" dirty="0">
                <a:latin typeface="Times New Roman" panose="02020603050405020304" pitchFamily="18" charset="0"/>
                <a:cs typeface="Times New Roman" panose="02020603050405020304" pitchFamily="18" charset="0"/>
              </a:rPr>
              <a:t>A constructor must have no explicit return type.</a:t>
            </a:r>
          </a:p>
          <a:p>
            <a:pPr algn="just">
              <a:buFontTx/>
              <a:buChar char="-"/>
            </a:pPr>
            <a:r>
              <a:rPr lang="en-US" dirty="0">
                <a:latin typeface="Times New Roman" panose="02020603050405020304" pitchFamily="18" charset="0"/>
                <a:cs typeface="Times New Roman" panose="02020603050405020304" pitchFamily="18" charset="0"/>
              </a:rPr>
              <a:t>A java constructor cannot be abstract, static, final and synchronized.</a:t>
            </a:r>
          </a:p>
        </p:txBody>
      </p:sp>
    </p:spTree>
    <p:extLst>
      <p:ext uri="{BB962C8B-B14F-4D97-AF65-F5344CB8AC3E}">
        <p14:creationId xmlns:p14="http://schemas.microsoft.com/office/powerpoint/2010/main" val="1597033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44AC2-1D0D-41F9-930F-690739112C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constructors</a:t>
            </a:r>
            <a:endParaRPr lang="en-IN" dirty="0"/>
          </a:p>
        </p:txBody>
      </p:sp>
      <p:sp>
        <p:nvSpPr>
          <p:cNvPr id="3" name="Content Placeholder 2">
            <a:extLst>
              <a:ext uri="{FF2B5EF4-FFF2-40B4-BE49-F238E27FC236}">
                <a16:creationId xmlns:a16="http://schemas.microsoft.com/office/drawing/2014/main" id="{610C124F-3001-4976-B1BD-72914689B569}"/>
              </a:ext>
            </a:extLst>
          </p:cNvPr>
          <p:cNvSpPr>
            <a:spLocks noGrp="1"/>
          </p:cNvSpPr>
          <p:nvPr>
            <p:ph idx="1"/>
          </p:nvPr>
        </p:nvSpPr>
        <p:spPr>
          <a:xfrm>
            <a:off x="1451579" y="2015732"/>
            <a:ext cx="9603275" cy="3941185"/>
          </a:xfrm>
        </p:spPr>
        <p:txBody>
          <a:bodyPr/>
          <a:lstStyle/>
          <a:p>
            <a:pPr algn="just"/>
            <a:r>
              <a:rPr lang="en-US" b="1" dirty="0">
                <a:latin typeface="Times New Roman" panose="02020603050405020304" pitchFamily="18" charset="0"/>
                <a:cs typeface="Times New Roman" panose="02020603050405020304" pitchFamily="18" charset="0"/>
              </a:rPr>
              <a:t>There are two types of constructors in java:</a:t>
            </a:r>
          </a:p>
          <a:p>
            <a:pPr algn="just">
              <a:buFontTx/>
              <a:buChar char="-"/>
            </a:pPr>
            <a:r>
              <a:rPr lang="en-US" dirty="0">
                <a:latin typeface="Times New Roman" panose="02020603050405020304" pitchFamily="18" charset="0"/>
                <a:cs typeface="Times New Roman" panose="02020603050405020304" pitchFamily="18" charset="0"/>
              </a:rPr>
              <a:t>Default Constructor (No-Arguments Constructor).</a:t>
            </a:r>
          </a:p>
          <a:p>
            <a:pPr algn="just">
              <a:buFontTx/>
              <a:buChar char="-"/>
            </a:pPr>
            <a:r>
              <a:rPr lang="en-US" dirty="0">
                <a:latin typeface="Times New Roman" panose="02020603050405020304" pitchFamily="18" charset="0"/>
                <a:cs typeface="Times New Roman" panose="02020603050405020304" pitchFamily="18" charset="0"/>
              </a:rPr>
              <a:t>Parameterized Constructor.</a:t>
            </a:r>
          </a:p>
          <a:p>
            <a:pPr algn="just"/>
            <a:r>
              <a:rPr lang="en-US" b="1" dirty="0">
                <a:latin typeface="Times New Roman" panose="02020603050405020304" pitchFamily="18" charset="0"/>
                <a:cs typeface="Times New Roman" panose="02020603050405020304" pitchFamily="18" charset="0"/>
              </a:rPr>
              <a:t>Java Default Constructor:</a:t>
            </a:r>
          </a:p>
          <a:p>
            <a:pPr algn="just">
              <a:buFontTx/>
              <a:buChar char="-"/>
            </a:pPr>
            <a:r>
              <a:rPr lang="en-US" dirty="0">
                <a:latin typeface="Times New Roman" panose="02020603050405020304" pitchFamily="18" charset="0"/>
                <a:cs typeface="Times New Roman" panose="02020603050405020304" pitchFamily="18" charset="0"/>
              </a:rPr>
              <a:t>A constructor is called ‘Default Constructor’ when it doesn’t have any parameter.</a:t>
            </a:r>
          </a:p>
          <a:p>
            <a:pPr algn="just">
              <a:buFontTx/>
              <a:buChar char="-"/>
            </a:pPr>
            <a:r>
              <a:rPr lang="en-US" dirty="0">
                <a:latin typeface="Times New Roman" panose="02020603050405020304" pitchFamily="18" charset="0"/>
                <a:cs typeface="Times New Roman" panose="02020603050405020304" pitchFamily="18" charset="0"/>
              </a:rPr>
              <a:t>The default constructor is used to provide the default values to the object like 0, null, etc. depending on the type.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8032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2BB1-71A8-4094-861A-E9928E574A6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constructors</a:t>
            </a:r>
            <a:endParaRPr lang="en-IN" dirty="0"/>
          </a:p>
        </p:txBody>
      </p:sp>
      <p:sp>
        <p:nvSpPr>
          <p:cNvPr id="3" name="Content Placeholder 2">
            <a:extLst>
              <a:ext uri="{FF2B5EF4-FFF2-40B4-BE49-F238E27FC236}">
                <a16:creationId xmlns:a16="http://schemas.microsoft.com/office/drawing/2014/main" id="{E15236E2-5F65-4DF4-9266-D24A6474CB4E}"/>
              </a:ext>
            </a:extLst>
          </p:cNvPr>
          <p:cNvSpPr>
            <a:spLocks noGrp="1"/>
          </p:cNvSpPr>
          <p:nvPr>
            <p:ph idx="1"/>
          </p:nvPr>
        </p:nvSpPr>
        <p:spPr>
          <a:xfrm>
            <a:off x="1451579" y="2015732"/>
            <a:ext cx="9603275" cy="3914551"/>
          </a:xfrm>
        </p:spPr>
        <p:txBody>
          <a:bodyPr>
            <a:normAutofit fontScale="92500" lnSpcReduction="20000"/>
          </a:bodyPr>
          <a:lstStyle/>
          <a:p>
            <a:pPr algn="just"/>
            <a:r>
              <a:rPr lang="en-US" b="1" dirty="0">
                <a:latin typeface="Times New Roman" panose="02020603050405020304" pitchFamily="18" charset="0"/>
                <a:cs typeface="Times New Roman" panose="02020603050405020304" pitchFamily="18" charset="0"/>
              </a:rPr>
              <a:t>Java Parameterized Constructor:</a:t>
            </a:r>
          </a:p>
          <a:p>
            <a:pPr algn="just">
              <a:buFontTx/>
              <a:buChar char="-"/>
            </a:pPr>
            <a:r>
              <a:rPr lang="en-US" dirty="0">
                <a:latin typeface="Times New Roman" panose="02020603050405020304" pitchFamily="18" charset="0"/>
                <a:cs typeface="Times New Roman" panose="02020603050405020304" pitchFamily="18" charset="0"/>
              </a:rPr>
              <a:t>A constructor which has a specific number of parameters is called a parameterized constructor.</a:t>
            </a:r>
          </a:p>
          <a:p>
            <a:pPr algn="just">
              <a:buFontTx/>
              <a:buChar char="-"/>
            </a:pPr>
            <a:r>
              <a:rPr lang="en-US" dirty="0">
                <a:latin typeface="Times New Roman" panose="02020603050405020304" pitchFamily="18" charset="0"/>
                <a:cs typeface="Times New Roman" panose="02020603050405020304" pitchFamily="18" charset="0"/>
              </a:rPr>
              <a:t>The parameterized constructor used to provide different values to distinct objects. However, you can provide the same values also.</a:t>
            </a:r>
          </a:p>
          <a:p>
            <a:pPr algn="just"/>
            <a:r>
              <a:rPr lang="en-US" b="1" dirty="0">
                <a:latin typeface="Times New Roman" panose="02020603050405020304" pitchFamily="18" charset="0"/>
                <a:cs typeface="Times New Roman" panose="02020603050405020304" pitchFamily="18" charset="0"/>
              </a:rPr>
              <a:t>Constructor Overloading:</a:t>
            </a:r>
          </a:p>
          <a:p>
            <a:pPr algn="just">
              <a:buFontTx/>
              <a:buChar char="-"/>
            </a:pPr>
            <a:r>
              <a:rPr lang="en-US" dirty="0">
                <a:latin typeface="Times New Roman" panose="02020603050405020304" pitchFamily="18" charset="0"/>
                <a:cs typeface="Times New Roman" panose="02020603050405020304" pitchFamily="18" charset="0"/>
              </a:rPr>
              <a:t>In java, a constructor is just like a method but without return type. It can also be overloaded like java methods.</a:t>
            </a:r>
          </a:p>
          <a:p>
            <a:pPr algn="just">
              <a:buFontTx/>
              <a:buChar char="-"/>
            </a:pPr>
            <a:r>
              <a:rPr lang="en-US" dirty="0">
                <a:latin typeface="Times New Roman" panose="02020603050405020304" pitchFamily="18" charset="0"/>
                <a:cs typeface="Times New Roman" panose="02020603050405020304" pitchFamily="18" charset="0"/>
              </a:rPr>
              <a:t>Constructor overloading in java is a technique of having more than one constructor with different parameter lists. They are arranged in a way that each constructor performs a different task. They are differentiated by the compiler by the number of parameters in the list and their types.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4934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E44C-759D-44AC-857C-EE901D425ED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constructors</a:t>
            </a:r>
            <a:endParaRPr lang="en-IN" dirty="0"/>
          </a:p>
        </p:txBody>
      </p:sp>
      <p:sp>
        <p:nvSpPr>
          <p:cNvPr id="3" name="Content Placeholder 2">
            <a:extLst>
              <a:ext uri="{FF2B5EF4-FFF2-40B4-BE49-F238E27FC236}">
                <a16:creationId xmlns:a16="http://schemas.microsoft.com/office/drawing/2014/main" id="{79119952-306C-461D-8C03-8BD060288B31}"/>
              </a:ext>
            </a:extLst>
          </p:cNvPr>
          <p:cNvSpPr>
            <a:spLocks noGrp="1"/>
          </p:cNvSpPr>
          <p:nvPr>
            <p:ph idx="1"/>
          </p:nvPr>
        </p:nvSpPr>
        <p:spPr>
          <a:xfrm>
            <a:off x="1451579" y="2015732"/>
            <a:ext cx="9603275" cy="3967818"/>
          </a:xfrm>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Does constructor return any value:</a:t>
            </a:r>
          </a:p>
          <a:p>
            <a:pPr algn="just">
              <a:buFontTx/>
              <a:buChar char="-"/>
            </a:pPr>
            <a:r>
              <a:rPr lang="en-US" dirty="0">
                <a:latin typeface="Times New Roman" panose="02020603050405020304" pitchFamily="18" charset="0"/>
                <a:cs typeface="Times New Roman" panose="02020603050405020304" pitchFamily="18" charset="0"/>
              </a:rPr>
              <a:t>Yes, it is the current class instance (You cannot use return type yet it returns a value).</a:t>
            </a:r>
          </a:p>
          <a:p>
            <a:pPr algn="just"/>
            <a:r>
              <a:rPr lang="en-US" b="1" dirty="0">
                <a:latin typeface="Times New Roman" panose="02020603050405020304" pitchFamily="18" charset="0"/>
                <a:cs typeface="Times New Roman" panose="02020603050405020304" pitchFamily="18" charset="0"/>
              </a:rPr>
              <a:t>Is there constructor class in java?</a:t>
            </a:r>
          </a:p>
          <a:p>
            <a:pPr algn="just">
              <a:buFontTx/>
              <a:buChar char="-"/>
            </a:pPr>
            <a:r>
              <a:rPr lang="en-US" dirty="0">
                <a:latin typeface="Times New Roman" panose="02020603050405020304" pitchFamily="18" charset="0"/>
                <a:cs typeface="Times New Roman" panose="02020603050405020304" pitchFamily="18" charset="0"/>
              </a:rPr>
              <a:t>Yes.</a:t>
            </a:r>
          </a:p>
          <a:p>
            <a:pPr algn="just"/>
            <a:r>
              <a:rPr lang="en-US" b="1" dirty="0">
                <a:latin typeface="Times New Roman" panose="02020603050405020304" pitchFamily="18" charset="0"/>
                <a:cs typeface="Times New Roman" panose="02020603050405020304" pitchFamily="18" charset="0"/>
              </a:rPr>
              <a:t>Can constructor perform other tasks instead of initialization?</a:t>
            </a:r>
          </a:p>
          <a:p>
            <a:pPr algn="just">
              <a:buFontTx/>
              <a:buChar char="-"/>
            </a:pPr>
            <a:r>
              <a:rPr lang="en-US" dirty="0">
                <a:latin typeface="Times New Roman" panose="02020603050405020304" pitchFamily="18" charset="0"/>
                <a:cs typeface="Times New Roman" panose="02020603050405020304" pitchFamily="18" charset="0"/>
              </a:rPr>
              <a:t>Yes, like object creation, starting a thread, calling a method, etc. You can perform any operation in the constructor as you perform in the method.</a:t>
            </a:r>
          </a:p>
          <a:p>
            <a:pPr algn="just"/>
            <a:r>
              <a:rPr lang="en-US" b="1" dirty="0">
                <a:latin typeface="Times New Roman" panose="02020603050405020304" pitchFamily="18" charset="0"/>
                <a:cs typeface="Times New Roman" panose="02020603050405020304" pitchFamily="18" charset="0"/>
              </a:rPr>
              <a:t>What is the purpose of constructor class?</a:t>
            </a:r>
          </a:p>
          <a:p>
            <a:pPr algn="just">
              <a:buFontTx/>
              <a:buChar char="-"/>
            </a:pPr>
            <a:r>
              <a:rPr lang="en-US" dirty="0">
                <a:latin typeface="Times New Roman" panose="02020603050405020304" pitchFamily="18" charset="0"/>
                <a:cs typeface="Times New Roman" panose="02020603050405020304" pitchFamily="18" charset="0"/>
              </a:rPr>
              <a:t>Java provides a constructor class which can be used to get the internal information of a constructor in the class. It is found in the </a:t>
            </a:r>
            <a:r>
              <a:rPr lang="en-US" dirty="0" err="1">
                <a:latin typeface="Times New Roman" panose="02020603050405020304" pitchFamily="18" charset="0"/>
                <a:cs typeface="Times New Roman" panose="02020603050405020304" pitchFamily="18" charset="0"/>
              </a:rPr>
              <a:t>java.lang.reflect</a:t>
            </a:r>
            <a:r>
              <a:rPr lang="en-US" dirty="0">
                <a:latin typeface="Times New Roman" panose="02020603050405020304" pitchFamily="18" charset="0"/>
                <a:cs typeface="Times New Roman" panose="02020603050405020304" pitchFamily="18" charset="0"/>
              </a:rPr>
              <a:t> package.</a:t>
            </a:r>
          </a:p>
          <a:p>
            <a:pPr algn="just"/>
            <a:r>
              <a:rPr lang="en-US" b="1" dirty="0">
                <a:latin typeface="Times New Roman" panose="02020603050405020304" pitchFamily="18" charset="0"/>
                <a:cs typeface="Times New Roman" panose="02020603050405020304" pitchFamily="18" charset="0"/>
              </a:rPr>
              <a:t>We can have private, protected, public and default constructor in java.</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6201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51FBB-7BFD-4320-8E3E-0E3EE4A2B3D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Default constructor</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013D713-5303-461E-8E35-BC59C6764331}"/>
              </a:ext>
            </a:extLst>
          </p:cNvPr>
          <p:cNvPicPr>
            <a:picLocks noGrp="1" noChangeAspect="1"/>
          </p:cNvPicPr>
          <p:nvPr>
            <p:ph idx="1"/>
          </p:nvPr>
        </p:nvPicPr>
        <p:blipFill>
          <a:blip r:embed="rId2"/>
          <a:stretch>
            <a:fillRect/>
          </a:stretch>
        </p:blipFill>
        <p:spPr>
          <a:xfrm>
            <a:off x="1451580" y="2016124"/>
            <a:ext cx="9603274" cy="3905281"/>
          </a:xfrm>
        </p:spPr>
      </p:pic>
    </p:spTree>
    <p:extLst>
      <p:ext uri="{BB962C8B-B14F-4D97-AF65-F5344CB8AC3E}">
        <p14:creationId xmlns:p14="http://schemas.microsoft.com/office/powerpoint/2010/main" val="303084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88B7-B846-4796-AC24-CC64E41A8AB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Parameterized constructor</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BC0BB47-5F8A-46C1-A172-8B24CF0A4AF0}"/>
              </a:ext>
            </a:extLst>
          </p:cNvPr>
          <p:cNvPicPr>
            <a:picLocks noGrp="1" noChangeAspect="1"/>
          </p:cNvPicPr>
          <p:nvPr>
            <p:ph idx="1"/>
          </p:nvPr>
        </p:nvPicPr>
        <p:blipFill>
          <a:blip r:embed="rId2"/>
          <a:stretch>
            <a:fillRect/>
          </a:stretch>
        </p:blipFill>
        <p:spPr>
          <a:xfrm>
            <a:off x="1451580" y="2016125"/>
            <a:ext cx="9603274" cy="3931914"/>
          </a:xfrm>
        </p:spPr>
      </p:pic>
    </p:spTree>
    <p:extLst>
      <p:ext uri="{BB962C8B-B14F-4D97-AF65-F5344CB8AC3E}">
        <p14:creationId xmlns:p14="http://schemas.microsoft.com/office/powerpoint/2010/main" val="61194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DCE4-9803-482E-A4FC-F3FD97C97F6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Constructor overloading</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A7A316A-D439-4E20-93AE-8B2D4EBB83DE}"/>
              </a:ext>
            </a:extLst>
          </p:cNvPr>
          <p:cNvPicPr>
            <a:picLocks noGrp="1" noChangeAspect="1"/>
          </p:cNvPicPr>
          <p:nvPr>
            <p:ph idx="1"/>
          </p:nvPr>
        </p:nvPicPr>
        <p:blipFill>
          <a:blip r:embed="rId2"/>
          <a:stretch>
            <a:fillRect/>
          </a:stretch>
        </p:blipFill>
        <p:spPr>
          <a:xfrm>
            <a:off x="1451580" y="2016125"/>
            <a:ext cx="9603274" cy="3931914"/>
          </a:xfrm>
        </p:spPr>
      </p:pic>
    </p:spTree>
    <p:extLst>
      <p:ext uri="{BB962C8B-B14F-4D97-AF65-F5344CB8AC3E}">
        <p14:creationId xmlns:p14="http://schemas.microsoft.com/office/powerpoint/2010/main" val="2898818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0B76-43CF-49EF-A4BC-3F02BF34407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Some tricks in java</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2F4BAC-6DC3-4D65-8565-82DB809DCD88}"/>
              </a:ext>
            </a:extLst>
          </p:cNvPr>
          <p:cNvSpPr>
            <a:spLocks noGrp="1"/>
          </p:cNvSpPr>
          <p:nvPr>
            <p:ph idx="1"/>
          </p:nvPr>
        </p:nvSpPr>
        <p:spPr/>
        <p:txBody>
          <a:bodyPr>
            <a:normAutofit fontScale="77500" lnSpcReduction="20000"/>
          </a:bodyPr>
          <a:lstStyle/>
          <a:p>
            <a:pPr algn="just"/>
            <a:r>
              <a:rPr lang="en-US" b="1" dirty="0">
                <a:latin typeface="Times New Roman" panose="02020603050405020304" pitchFamily="18" charset="0"/>
                <a:cs typeface="Times New Roman" panose="02020603050405020304" pitchFamily="18" charset="0"/>
              </a:rPr>
              <a:t>‘+’ Sign: </a:t>
            </a:r>
            <a:r>
              <a:rPr lang="en-US" dirty="0">
                <a:latin typeface="Times New Roman" panose="02020603050405020304" pitchFamily="18" charset="0"/>
                <a:cs typeface="Times New Roman" panose="02020603050405020304" pitchFamily="18" charset="0"/>
              </a:rPr>
              <a:t>If you want to join two or more statements or for multiple outputs we use ‘+’ sign.</a:t>
            </a:r>
          </a:p>
          <a:p>
            <a:pPr algn="just"/>
            <a:r>
              <a:rPr lang="en-US" b="1" dirty="0">
                <a:latin typeface="Times New Roman" panose="02020603050405020304" pitchFamily="18" charset="0"/>
                <a:cs typeface="Times New Roman" panose="02020603050405020304" pitchFamily="18" charset="0"/>
              </a:rPr>
              <a:t>Difference between print() and </a:t>
            </a:r>
            <a:r>
              <a:rPr lang="en-US" b="1" dirty="0" err="1">
                <a:latin typeface="Times New Roman" panose="02020603050405020304" pitchFamily="18" charset="0"/>
                <a:cs typeface="Times New Roman" panose="02020603050405020304" pitchFamily="18" charset="0"/>
              </a:rPr>
              <a:t>println</a:t>
            </a:r>
            <a:r>
              <a:rPr lang="en-US" b="1" dirty="0">
                <a:latin typeface="Times New Roman" panose="02020603050405020304" pitchFamily="18" charset="0"/>
                <a:cs typeface="Times New Roman" panose="02020603050405020304" pitchFamily="18" charset="0"/>
              </a:rPr>
              <a:t>():</a:t>
            </a:r>
          </a:p>
          <a:p>
            <a:pPr algn="just">
              <a:buFontTx/>
              <a:buChar char="-"/>
            </a:pPr>
            <a:r>
              <a:rPr lang="en-US" b="1" dirty="0">
                <a:latin typeface="Times New Roman" panose="02020603050405020304" pitchFamily="18" charset="0"/>
                <a:cs typeface="Times New Roman" panose="02020603050405020304" pitchFamily="18" charset="0"/>
              </a:rPr>
              <a:t>print(): </a:t>
            </a:r>
          </a:p>
          <a:p>
            <a:pPr marL="457200" indent="-457200" algn="just">
              <a:buAutoNum type="arabicPeriod"/>
            </a:pPr>
            <a:r>
              <a:rPr lang="en-US" dirty="0">
                <a:latin typeface="Times New Roman" panose="02020603050405020304" pitchFamily="18" charset="0"/>
                <a:cs typeface="Times New Roman" panose="02020603050405020304" pitchFamily="18" charset="0"/>
              </a:rPr>
              <a:t>The print method simply print text on the console and does not add any new line.</a:t>
            </a:r>
          </a:p>
          <a:p>
            <a:pPr marL="457200" indent="-457200" algn="just">
              <a:buAutoNum type="arabicPeriod"/>
            </a:pPr>
            <a:r>
              <a:rPr lang="en-US" dirty="0">
                <a:latin typeface="Times New Roman" panose="02020603050405020304" pitchFamily="18" charset="0"/>
                <a:cs typeface="Times New Roman" panose="02020603050405020304" pitchFamily="18" charset="0"/>
              </a:rPr>
              <a:t>Print method is implemented as it prints the text on console and the cursor remains at the end of text at the console.</a:t>
            </a:r>
          </a:p>
          <a:p>
            <a:pPr algn="just">
              <a:buFontTx/>
              <a:buChar char="-"/>
            </a:pPr>
            <a:r>
              <a:rPr lang="en-US" b="1" dirty="0" err="1">
                <a:latin typeface="Times New Roman" panose="02020603050405020304" pitchFamily="18" charset="0"/>
                <a:cs typeface="Times New Roman" panose="02020603050405020304" pitchFamily="18" charset="0"/>
              </a:rPr>
              <a:t>println</a:t>
            </a:r>
            <a:r>
              <a:rPr lang="en-US" b="1" dirty="0">
                <a:latin typeface="Times New Roman" panose="02020603050405020304" pitchFamily="18" charset="0"/>
                <a:cs typeface="Times New Roman" panose="02020603050405020304" pitchFamily="18" charset="0"/>
              </a:rPr>
              <a:t>():</a:t>
            </a:r>
          </a:p>
          <a:p>
            <a:pPr marL="457200" indent="-457200" algn="just">
              <a:buAutoNum type="arabicPeriod"/>
            </a:pPr>
            <a:r>
              <a:rPr lang="en-US" dirty="0" err="1">
                <a:latin typeface="Times New Roman" panose="02020603050405020304" pitchFamily="18" charset="0"/>
                <a:cs typeface="Times New Roman" panose="02020603050405020304" pitchFamily="18" charset="0"/>
              </a:rPr>
              <a:t>Println</a:t>
            </a:r>
            <a:r>
              <a:rPr lang="en-US" dirty="0">
                <a:latin typeface="Times New Roman" panose="02020603050405020304" pitchFamily="18" charset="0"/>
                <a:cs typeface="Times New Roman" panose="02020603050405020304" pitchFamily="18" charset="0"/>
              </a:rPr>
              <a:t> adds new line after print text on console.</a:t>
            </a:r>
          </a:p>
          <a:p>
            <a:pPr marL="457200" indent="-457200" algn="just">
              <a:buAutoNum type="arabicPeriod"/>
            </a:pPr>
            <a:r>
              <a:rPr lang="en-US" dirty="0" err="1">
                <a:latin typeface="Times New Roman" panose="02020603050405020304" pitchFamily="18" charset="0"/>
                <a:cs typeface="Times New Roman" panose="02020603050405020304" pitchFamily="18" charset="0"/>
              </a:rPr>
              <a:t>Println</a:t>
            </a:r>
            <a:r>
              <a:rPr lang="en-US" dirty="0">
                <a:latin typeface="Times New Roman" panose="02020603050405020304" pitchFamily="18" charset="0"/>
                <a:cs typeface="Times New Roman" panose="02020603050405020304" pitchFamily="18" charset="0"/>
              </a:rPr>
              <a:t> method is implemented as prints the text on console and cursor remains at the start of the next line at console and next printing takes place from next line.</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700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ADCA8-953C-4EF4-B351-3B0B5183FFD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sign</a:t>
            </a:r>
            <a:endParaRPr lang="en-IN" dirty="0"/>
          </a:p>
        </p:txBody>
      </p:sp>
      <p:pic>
        <p:nvPicPr>
          <p:cNvPr id="5" name="Content Placeholder 4">
            <a:extLst>
              <a:ext uri="{FF2B5EF4-FFF2-40B4-BE49-F238E27FC236}">
                <a16:creationId xmlns:a16="http://schemas.microsoft.com/office/drawing/2014/main" id="{626B3ECD-007D-4EEE-82CD-9A8DFB148020}"/>
              </a:ext>
            </a:extLst>
          </p:cNvPr>
          <p:cNvPicPr>
            <a:picLocks noGrp="1" noChangeAspect="1"/>
          </p:cNvPicPr>
          <p:nvPr>
            <p:ph idx="1"/>
          </p:nvPr>
        </p:nvPicPr>
        <p:blipFill>
          <a:blip r:embed="rId2"/>
          <a:stretch>
            <a:fillRect/>
          </a:stretch>
        </p:blipFill>
        <p:spPr>
          <a:xfrm>
            <a:off x="1544716" y="2016125"/>
            <a:ext cx="9510138" cy="3931914"/>
          </a:xfrm>
        </p:spPr>
      </p:pic>
    </p:spTree>
    <p:extLst>
      <p:ext uri="{BB962C8B-B14F-4D97-AF65-F5344CB8AC3E}">
        <p14:creationId xmlns:p14="http://schemas.microsoft.com/office/powerpoint/2010/main" val="1861912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96D7F-1058-4113-A713-D349BE0C087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introduction</a:t>
            </a:r>
            <a:endParaRPr lang="en-IN" dirty="0"/>
          </a:p>
        </p:txBody>
      </p:sp>
      <p:sp>
        <p:nvSpPr>
          <p:cNvPr id="3" name="Content Placeholder 2">
            <a:extLst>
              <a:ext uri="{FF2B5EF4-FFF2-40B4-BE49-F238E27FC236}">
                <a16:creationId xmlns:a16="http://schemas.microsoft.com/office/drawing/2014/main" id="{E925F946-B82A-4898-8BAD-EB7C207774A7}"/>
              </a:ext>
            </a:extLst>
          </p:cNvPr>
          <p:cNvSpPr>
            <a:spLocks noGrp="1"/>
          </p:cNvSpPr>
          <p:nvPr>
            <p:ph idx="1"/>
          </p:nvPr>
        </p:nvSpPr>
        <p:spPr>
          <a:xfrm>
            <a:off x="1451579" y="2015732"/>
            <a:ext cx="9603275" cy="3923429"/>
          </a:xfrm>
        </p:spPr>
        <p:txBody>
          <a:bodyPr>
            <a:normAutofit fontScale="70000" lnSpcReduction="20000"/>
          </a:bodyPr>
          <a:lstStyle/>
          <a:p>
            <a:pPr algn="just"/>
            <a:r>
              <a:rPr lang="en-US" b="1" dirty="0">
                <a:latin typeface="Times New Roman" panose="02020603050405020304" pitchFamily="18" charset="0"/>
                <a:cs typeface="Times New Roman" panose="02020603050405020304" pitchFamily="18" charset="0"/>
              </a:rPr>
              <a:t>Where java is used:</a:t>
            </a:r>
          </a:p>
          <a:p>
            <a:pPr algn="just">
              <a:buFontTx/>
              <a:buChar char="-"/>
            </a:pPr>
            <a:r>
              <a:rPr lang="en-US" dirty="0">
                <a:latin typeface="Times New Roman" panose="02020603050405020304" pitchFamily="18" charset="0"/>
                <a:cs typeface="Times New Roman" panose="02020603050405020304" pitchFamily="18" charset="0"/>
              </a:rPr>
              <a:t>Desktop Application</a:t>
            </a:r>
          </a:p>
          <a:p>
            <a:pPr algn="just">
              <a:buFontTx/>
              <a:buChar char="-"/>
            </a:pPr>
            <a:r>
              <a:rPr lang="en-US" dirty="0">
                <a:latin typeface="Times New Roman" panose="02020603050405020304" pitchFamily="18" charset="0"/>
                <a:cs typeface="Times New Roman" panose="02020603050405020304" pitchFamily="18" charset="0"/>
              </a:rPr>
              <a:t>Web Application</a:t>
            </a:r>
          </a:p>
          <a:p>
            <a:pPr algn="just">
              <a:buFontTx/>
              <a:buChar char="-"/>
            </a:pPr>
            <a:r>
              <a:rPr lang="en-US" dirty="0">
                <a:latin typeface="Times New Roman" panose="02020603050405020304" pitchFamily="18" charset="0"/>
                <a:cs typeface="Times New Roman" panose="02020603050405020304" pitchFamily="18" charset="0"/>
              </a:rPr>
              <a:t>Big Data</a:t>
            </a:r>
          </a:p>
          <a:p>
            <a:pPr algn="just">
              <a:buFontTx/>
              <a:buChar char="-"/>
            </a:pPr>
            <a:r>
              <a:rPr lang="en-US" dirty="0">
                <a:latin typeface="Times New Roman" panose="02020603050405020304" pitchFamily="18" charset="0"/>
                <a:cs typeface="Times New Roman" panose="02020603050405020304" pitchFamily="18" charset="0"/>
              </a:rPr>
              <a:t>Mobile Based Applications</a:t>
            </a:r>
          </a:p>
          <a:p>
            <a:pPr algn="just">
              <a:buFontTx/>
              <a:buChar char="-"/>
            </a:pPr>
            <a:r>
              <a:rPr lang="en-US" dirty="0">
                <a:latin typeface="Times New Roman" panose="02020603050405020304" pitchFamily="18" charset="0"/>
                <a:cs typeface="Times New Roman" panose="02020603050405020304" pitchFamily="18" charset="0"/>
              </a:rPr>
              <a:t>Embedded System</a:t>
            </a:r>
          </a:p>
          <a:p>
            <a:pPr algn="just">
              <a:buFontTx/>
              <a:buChar char="-"/>
            </a:pPr>
            <a:r>
              <a:rPr lang="en-US" dirty="0">
                <a:latin typeface="Times New Roman" panose="02020603050405020304" pitchFamily="18" charset="0"/>
                <a:cs typeface="Times New Roman" panose="02020603050405020304" pitchFamily="18" charset="0"/>
              </a:rPr>
              <a:t>Robotics</a:t>
            </a:r>
          </a:p>
          <a:p>
            <a:pPr algn="just"/>
            <a:r>
              <a:rPr lang="en-US" b="1" dirty="0">
                <a:latin typeface="Times New Roman" panose="02020603050405020304" pitchFamily="18" charset="0"/>
                <a:cs typeface="Times New Roman" panose="02020603050405020304" pitchFamily="18" charset="0"/>
              </a:rPr>
              <a:t>Classification of java programming language:</a:t>
            </a:r>
          </a:p>
          <a:p>
            <a:pPr marL="457200" indent="-457200" algn="just">
              <a:buAutoNum type="arabicPeriod"/>
            </a:pPr>
            <a:r>
              <a:rPr lang="en-US" b="1" dirty="0">
                <a:latin typeface="Times New Roman" panose="02020603050405020304" pitchFamily="18" charset="0"/>
                <a:cs typeface="Times New Roman" panose="02020603050405020304" pitchFamily="18" charset="0"/>
              </a:rPr>
              <a:t>J2SE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Java to Standard Edition- </a:t>
            </a:r>
            <a:r>
              <a:rPr lang="en-IN" dirty="0">
                <a:latin typeface="Times New Roman" panose="02020603050405020304" pitchFamily="18" charset="0"/>
                <a:cs typeface="Times New Roman" panose="02020603050405020304" pitchFamily="18" charset="0"/>
              </a:rPr>
              <a:t>It is java programming platform which is mainly used to develop standalone applications. </a:t>
            </a:r>
          </a:p>
          <a:p>
            <a:pPr marL="457200" indent="-457200" algn="just">
              <a:buAutoNum type="arabicPeriod"/>
            </a:pPr>
            <a:r>
              <a:rPr lang="en-IN" b="1" dirty="0">
                <a:latin typeface="Times New Roman" panose="02020603050405020304" pitchFamily="18" charset="0"/>
                <a:cs typeface="Times New Roman" panose="02020603050405020304" pitchFamily="18" charset="0"/>
              </a:rPr>
              <a:t>J2ME</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Java 2 Micro Edition- </a:t>
            </a:r>
            <a:r>
              <a:rPr lang="en-IN" dirty="0">
                <a:latin typeface="Times New Roman" panose="02020603050405020304" pitchFamily="18" charset="0"/>
                <a:cs typeface="Times New Roman" panose="02020603050405020304" pitchFamily="18" charset="0"/>
              </a:rPr>
              <a:t>It is a micro platform which is mainly used to develop mobile applications.</a:t>
            </a:r>
          </a:p>
          <a:p>
            <a:pPr marL="457200" indent="-457200" algn="just">
              <a:buAutoNum type="arabicPeriod"/>
            </a:pPr>
            <a:r>
              <a:rPr lang="en-IN" b="1" dirty="0">
                <a:latin typeface="Times New Roman" panose="02020603050405020304" pitchFamily="18" charset="0"/>
                <a:cs typeface="Times New Roman" panose="02020603050405020304" pitchFamily="18" charset="0"/>
              </a:rPr>
              <a:t>J2EE:</a:t>
            </a: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Java 2 Enterprise Edition- </a:t>
            </a:r>
            <a:r>
              <a:rPr lang="en-IN" dirty="0">
                <a:latin typeface="Times New Roman" panose="02020603050405020304" pitchFamily="18" charset="0"/>
                <a:cs typeface="Times New Roman" panose="02020603050405020304" pitchFamily="18" charset="0"/>
              </a:rPr>
              <a:t>It is enterprise platform which is mainly used to develop web and enterprise edition.</a:t>
            </a:r>
          </a:p>
        </p:txBody>
      </p:sp>
    </p:spTree>
    <p:extLst>
      <p:ext uri="{BB962C8B-B14F-4D97-AF65-F5344CB8AC3E}">
        <p14:creationId xmlns:p14="http://schemas.microsoft.com/office/powerpoint/2010/main" val="849913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E40C-462E-4701-96E3-6EE34A4EBD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Print method</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01EF4DC-81C4-471B-9CCB-6B5DB30C61C1}"/>
              </a:ext>
            </a:extLst>
          </p:cNvPr>
          <p:cNvPicPr>
            <a:picLocks noGrp="1" noChangeAspect="1"/>
          </p:cNvPicPr>
          <p:nvPr>
            <p:ph idx="1"/>
          </p:nvPr>
        </p:nvPicPr>
        <p:blipFill>
          <a:blip r:embed="rId2"/>
          <a:stretch>
            <a:fillRect/>
          </a:stretch>
        </p:blipFill>
        <p:spPr>
          <a:xfrm>
            <a:off x="1451580" y="2016125"/>
            <a:ext cx="9603274" cy="3914158"/>
          </a:xfrm>
        </p:spPr>
      </p:pic>
    </p:spTree>
    <p:extLst>
      <p:ext uri="{BB962C8B-B14F-4D97-AF65-F5344CB8AC3E}">
        <p14:creationId xmlns:p14="http://schemas.microsoft.com/office/powerpoint/2010/main" val="1770583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261C-4B98-4F5A-90B8-3D9D6F70250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Print and </a:t>
            </a:r>
            <a:r>
              <a:rPr lang="en-US" dirty="0" err="1">
                <a:latin typeface="Times New Roman" panose="02020603050405020304" pitchFamily="18" charset="0"/>
                <a:cs typeface="Times New Roman" panose="02020603050405020304" pitchFamily="18" charset="0"/>
              </a:rPr>
              <a:t>println</a:t>
            </a:r>
            <a:r>
              <a:rPr lang="en-US" dirty="0">
                <a:latin typeface="Times New Roman" panose="02020603050405020304" pitchFamily="18" charset="0"/>
                <a:cs typeface="Times New Roman" panose="02020603050405020304" pitchFamily="18" charset="0"/>
              </a:rPr>
              <a:t> method</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6009E8C-A81F-4D22-AC0E-9A54B5A4F9E7}"/>
              </a:ext>
            </a:extLst>
          </p:cNvPr>
          <p:cNvPicPr>
            <a:picLocks noGrp="1" noChangeAspect="1"/>
          </p:cNvPicPr>
          <p:nvPr>
            <p:ph idx="1"/>
          </p:nvPr>
        </p:nvPicPr>
        <p:blipFill>
          <a:blip r:embed="rId2"/>
          <a:stretch>
            <a:fillRect/>
          </a:stretch>
        </p:blipFill>
        <p:spPr>
          <a:xfrm>
            <a:off x="1451580" y="2016125"/>
            <a:ext cx="9603274" cy="3923036"/>
          </a:xfrm>
        </p:spPr>
      </p:pic>
    </p:spTree>
    <p:extLst>
      <p:ext uri="{BB962C8B-B14F-4D97-AF65-F5344CB8AC3E}">
        <p14:creationId xmlns:p14="http://schemas.microsoft.com/office/powerpoint/2010/main" val="4160003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ACF0-8FC9-4382-BF11-A3A124BBB44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operators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F467D64-80A7-4ADE-8FCF-4C3AE65DD91C}"/>
              </a:ext>
            </a:extLst>
          </p:cNvPr>
          <p:cNvSpPr>
            <a:spLocks noGrp="1"/>
          </p:cNvSpPr>
          <p:nvPr>
            <p:ph idx="1"/>
          </p:nvPr>
        </p:nvSpPr>
        <p:spPr>
          <a:xfrm>
            <a:off x="1451579" y="2015732"/>
            <a:ext cx="9603275" cy="3950062"/>
          </a:xfrm>
        </p:spPr>
        <p:txBody>
          <a:bodyPr>
            <a:normAutofit/>
          </a:bodyPr>
          <a:lstStyle/>
          <a:p>
            <a:pPr algn="just"/>
            <a:r>
              <a:rPr lang="en-US" b="1" dirty="0">
                <a:latin typeface="Times New Roman" panose="02020603050405020304" pitchFamily="18" charset="0"/>
                <a:cs typeface="Times New Roman" panose="02020603050405020304" pitchFamily="18" charset="0"/>
              </a:rPr>
              <a:t>Operator: </a:t>
            </a:r>
            <a:r>
              <a:rPr lang="en-US" dirty="0">
                <a:latin typeface="Times New Roman" panose="02020603050405020304" pitchFamily="18" charset="0"/>
                <a:cs typeface="Times New Roman" panose="02020603050405020304" pitchFamily="18" charset="0"/>
              </a:rPr>
              <a:t>Operator in java is a symbol which is used to perform operations. Example: +, -, *, /, %.</a:t>
            </a:r>
          </a:p>
          <a:p>
            <a:pPr algn="just"/>
            <a:r>
              <a:rPr lang="en-US" dirty="0">
                <a:latin typeface="Times New Roman" panose="02020603050405020304" pitchFamily="18" charset="0"/>
                <a:cs typeface="Times New Roman" panose="02020603050405020304" pitchFamily="18" charset="0"/>
              </a:rPr>
              <a:t>There are many types of operators in java:</a:t>
            </a:r>
          </a:p>
          <a:p>
            <a:pPr algn="just">
              <a:buFontTx/>
              <a:buChar char="-"/>
            </a:pPr>
            <a:r>
              <a:rPr lang="en-US" dirty="0">
                <a:latin typeface="Times New Roman" panose="02020603050405020304" pitchFamily="18" charset="0"/>
                <a:cs typeface="Times New Roman" panose="02020603050405020304" pitchFamily="18" charset="0"/>
              </a:rPr>
              <a:t>Unary Operator</a:t>
            </a:r>
          </a:p>
          <a:p>
            <a:pPr algn="just">
              <a:buFontTx/>
              <a:buChar char="-"/>
            </a:pPr>
            <a:r>
              <a:rPr lang="en-US" dirty="0">
                <a:latin typeface="Times New Roman" panose="02020603050405020304" pitchFamily="18" charset="0"/>
                <a:cs typeface="Times New Roman" panose="02020603050405020304" pitchFamily="18" charset="0"/>
              </a:rPr>
              <a:t>Arithmetic Operator</a:t>
            </a:r>
          </a:p>
          <a:p>
            <a:pPr algn="just">
              <a:buFontTx/>
              <a:buChar char="-"/>
            </a:pPr>
            <a:r>
              <a:rPr lang="en-US" dirty="0">
                <a:latin typeface="Times New Roman" panose="02020603050405020304" pitchFamily="18" charset="0"/>
                <a:cs typeface="Times New Roman" panose="02020603050405020304" pitchFamily="18" charset="0"/>
              </a:rPr>
              <a:t>Shift Operator</a:t>
            </a:r>
          </a:p>
          <a:p>
            <a:pPr algn="just">
              <a:buFontTx/>
              <a:buChar char="-"/>
            </a:pPr>
            <a:r>
              <a:rPr lang="en-US" dirty="0">
                <a:latin typeface="Times New Roman" panose="02020603050405020304" pitchFamily="18" charset="0"/>
                <a:cs typeface="Times New Roman" panose="02020603050405020304" pitchFamily="18" charset="0"/>
              </a:rPr>
              <a:t>Bitwise Operator</a:t>
            </a:r>
          </a:p>
          <a:p>
            <a:pPr algn="just">
              <a:buFontTx/>
              <a:buChar char="-"/>
            </a:pPr>
            <a:r>
              <a:rPr lang="en-US" dirty="0">
                <a:latin typeface="Times New Roman" panose="02020603050405020304" pitchFamily="18" charset="0"/>
                <a:cs typeface="Times New Roman" panose="02020603050405020304" pitchFamily="18" charset="0"/>
              </a:rPr>
              <a:t>Logical Operator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83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6DFB-9259-4CA7-AB37-71CF48313C4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operators</a:t>
            </a:r>
            <a:endParaRPr lang="en-IN" dirty="0"/>
          </a:p>
        </p:txBody>
      </p:sp>
      <p:pic>
        <p:nvPicPr>
          <p:cNvPr id="5" name="Content Placeholder 4">
            <a:extLst>
              <a:ext uri="{FF2B5EF4-FFF2-40B4-BE49-F238E27FC236}">
                <a16:creationId xmlns:a16="http://schemas.microsoft.com/office/drawing/2014/main" id="{4421051A-C3A4-4040-89BB-52B8F7B433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951" y="2016124"/>
            <a:ext cx="4003830" cy="3178794"/>
          </a:xfrm>
        </p:spPr>
      </p:pic>
      <p:pic>
        <p:nvPicPr>
          <p:cNvPr id="7" name="Picture 6">
            <a:extLst>
              <a:ext uri="{FF2B5EF4-FFF2-40B4-BE49-F238E27FC236}">
                <a16:creationId xmlns:a16="http://schemas.microsoft.com/office/drawing/2014/main" id="{66B8171D-50C3-48FA-BDCC-381D8C1E5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951" y="5194918"/>
            <a:ext cx="4003830" cy="858563"/>
          </a:xfrm>
          <a:prstGeom prst="rect">
            <a:avLst/>
          </a:prstGeom>
        </p:spPr>
      </p:pic>
    </p:spTree>
    <p:extLst>
      <p:ext uri="{BB962C8B-B14F-4D97-AF65-F5344CB8AC3E}">
        <p14:creationId xmlns:p14="http://schemas.microsoft.com/office/powerpoint/2010/main" val="1219594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2F46-9A69-4DD5-9BDE-EF91A75D88C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operators</a:t>
            </a:r>
            <a:endParaRPr lang="en-IN" dirty="0"/>
          </a:p>
        </p:txBody>
      </p:sp>
      <p:sp>
        <p:nvSpPr>
          <p:cNvPr id="3" name="Content Placeholder 2">
            <a:extLst>
              <a:ext uri="{FF2B5EF4-FFF2-40B4-BE49-F238E27FC236}">
                <a16:creationId xmlns:a16="http://schemas.microsoft.com/office/drawing/2014/main" id="{60508CB8-A525-4351-8A24-6D6C8F771A61}"/>
              </a:ext>
            </a:extLst>
          </p:cNvPr>
          <p:cNvSpPr>
            <a:spLocks noGrp="1"/>
          </p:cNvSpPr>
          <p:nvPr>
            <p:ph idx="1"/>
          </p:nvPr>
        </p:nvSpPr>
        <p:spPr>
          <a:xfrm>
            <a:off x="1451579" y="2015732"/>
            <a:ext cx="9603275" cy="3950062"/>
          </a:xfrm>
        </p:spPr>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1. Unary Operator: </a:t>
            </a:r>
          </a:p>
          <a:p>
            <a:pPr algn="just">
              <a:buFontTx/>
              <a:buChar char="-"/>
            </a:pPr>
            <a:r>
              <a:rPr lang="en-US" dirty="0">
                <a:latin typeface="Times New Roman" panose="02020603050405020304" pitchFamily="18" charset="0"/>
                <a:cs typeface="Times New Roman" panose="02020603050405020304" pitchFamily="18" charset="0"/>
              </a:rPr>
              <a:t>Unary operators are used to perform various operations i.e. incrementing and decrementing a value by one. </a:t>
            </a:r>
          </a:p>
          <a:p>
            <a:pPr algn="just"/>
            <a:r>
              <a:rPr lang="en-US" b="1" dirty="0">
                <a:latin typeface="Times New Roman" panose="02020603050405020304" pitchFamily="18" charset="0"/>
                <a:cs typeface="Times New Roman" panose="02020603050405020304" pitchFamily="18" charset="0"/>
              </a:rPr>
              <a:t>Postfix: </a:t>
            </a:r>
            <a:r>
              <a:rPr lang="en-US" dirty="0">
                <a:latin typeface="Times New Roman" panose="02020603050405020304" pitchFamily="18" charset="0"/>
                <a:cs typeface="Times New Roman" panose="02020603050405020304" pitchFamily="18" charset="0"/>
              </a:rPr>
              <a:t>exp++ and exp- -</a:t>
            </a:r>
          </a:p>
          <a:p>
            <a:pPr algn="just"/>
            <a:r>
              <a:rPr lang="en-US" b="1" dirty="0">
                <a:latin typeface="Times New Roman" panose="02020603050405020304" pitchFamily="18" charset="0"/>
                <a:cs typeface="Times New Roman" panose="02020603050405020304" pitchFamily="18" charset="0"/>
              </a:rPr>
              <a:t>Prefix: </a:t>
            </a:r>
            <a:r>
              <a:rPr lang="en-US" dirty="0">
                <a:latin typeface="Times New Roman" panose="02020603050405020304" pitchFamily="18" charset="0"/>
                <a:cs typeface="Times New Roman" panose="02020603050405020304" pitchFamily="18" charset="0"/>
              </a:rPr>
              <a:t>++exp and - -exp</a:t>
            </a:r>
          </a:p>
          <a:p>
            <a:pPr marL="0" indent="0" algn="just">
              <a:buNone/>
            </a:pPr>
            <a:r>
              <a:rPr lang="en-IN" b="1" dirty="0">
                <a:latin typeface="Times New Roman" panose="02020603050405020304" pitchFamily="18" charset="0"/>
                <a:cs typeface="Times New Roman" panose="02020603050405020304" pitchFamily="18" charset="0"/>
              </a:rPr>
              <a:t>2. Arithmetic Operator:</a:t>
            </a:r>
          </a:p>
          <a:p>
            <a:pPr marL="0" indent="0" algn="just">
              <a:buNone/>
            </a:pPr>
            <a:r>
              <a:rPr lang="en-IN" dirty="0">
                <a:latin typeface="Times New Roman" panose="02020603050405020304" pitchFamily="18" charset="0"/>
                <a:cs typeface="Times New Roman" panose="02020603050405020304" pitchFamily="18" charset="0"/>
              </a:rPr>
              <a:t>- Java arithmetic operators are used to perform mathematical operations like Add, Subtract, Multiply, Divide.</a:t>
            </a:r>
          </a:p>
        </p:txBody>
      </p:sp>
    </p:spTree>
    <p:extLst>
      <p:ext uri="{BB962C8B-B14F-4D97-AF65-F5344CB8AC3E}">
        <p14:creationId xmlns:p14="http://schemas.microsoft.com/office/powerpoint/2010/main" val="3629569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927C7-2AD9-485B-BD1F-7676080A91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operators</a:t>
            </a:r>
            <a:endParaRPr lang="en-IN" dirty="0"/>
          </a:p>
        </p:txBody>
      </p:sp>
      <p:sp>
        <p:nvSpPr>
          <p:cNvPr id="3" name="Content Placeholder 2">
            <a:extLst>
              <a:ext uri="{FF2B5EF4-FFF2-40B4-BE49-F238E27FC236}">
                <a16:creationId xmlns:a16="http://schemas.microsoft.com/office/drawing/2014/main" id="{B36D88D0-2678-49C0-8C4D-27EB5094F867}"/>
              </a:ext>
            </a:extLst>
          </p:cNvPr>
          <p:cNvSpPr>
            <a:spLocks noGrp="1"/>
          </p:cNvSpPr>
          <p:nvPr>
            <p:ph idx="1"/>
          </p:nvPr>
        </p:nvSpPr>
        <p:spPr>
          <a:xfrm>
            <a:off x="1451579" y="2015732"/>
            <a:ext cx="9603275" cy="3967818"/>
          </a:xfrm>
        </p:spPr>
        <p:txBody>
          <a:bodyPr>
            <a:normAutofit fontScale="92500" lnSpcReduction="10000"/>
          </a:bodyPr>
          <a:lstStyle/>
          <a:p>
            <a:pPr marL="0" indent="0" algn="just">
              <a:buNone/>
            </a:pPr>
            <a:r>
              <a:rPr lang="en-US" b="1" dirty="0">
                <a:latin typeface="Times New Roman" panose="02020603050405020304" pitchFamily="18" charset="0"/>
                <a:cs typeface="Times New Roman" panose="02020603050405020304" pitchFamily="18" charset="0"/>
              </a:rPr>
              <a:t>3. Shift Operators:</a:t>
            </a:r>
          </a:p>
          <a:p>
            <a:pPr algn="just"/>
            <a:r>
              <a:rPr lang="en-US" b="1" dirty="0">
                <a:latin typeface="Times New Roman" panose="02020603050405020304" pitchFamily="18" charset="0"/>
                <a:cs typeface="Times New Roman" panose="02020603050405020304" pitchFamily="18" charset="0"/>
              </a:rPr>
              <a:t>Left Shift Operator: </a:t>
            </a:r>
            <a:r>
              <a:rPr lang="en-US" dirty="0">
                <a:latin typeface="Times New Roman" panose="02020603050405020304" pitchFamily="18" charset="0"/>
                <a:cs typeface="Times New Roman" panose="02020603050405020304" pitchFamily="18" charset="0"/>
              </a:rPr>
              <a:t>Left shift operator is used to shift all of the bits in a value to the left side of specified number of time.</a:t>
            </a:r>
          </a:p>
          <a:p>
            <a:pPr algn="just"/>
            <a:r>
              <a:rPr lang="en-US" b="1" dirty="0">
                <a:latin typeface="Times New Roman" panose="02020603050405020304" pitchFamily="18" charset="0"/>
                <a:cs typeface="Times New Roman" panose="02020603050405020304" pitchFamily="18" charset="0"/>
              </a:rPr>
              <a:t>Right Shift Operator: </a:t>
            </a:r>
            <a:r>
              <a:rPr lang="en-US" dirty="0">
                <a:latin typeface="Times New Roman" panose="02020603050405020304" pitchFamily="18" charset="0"/>
                <a:cs typeface="Times New Roman" panose="02020603050405020304" pitchFamily="18" charset="0"/>
              </a:rPr>
              <a:t>Right shift operator is used to move left operands value to the right by the number of bits specified by the right operand.</a:t>
            </a:r>
          </a:p>
          <a:p>
            <a:pPr marL="0" indent="0" algn="just">
              <a:buNone/>
            </a:pPr>
            <a:r>
              <a:rPr lang="en-US" b="1" dirty="0">
                <a:latin typeface="Times New Roman" panose="02020603050405020304" pitchFamily="18" charset="0"/>
                <a:cs typeface="Times New Roman" panose="02020603050405020304" pitchFamily="18" charset="0"/>
              </a:rPr>
              <a:t>4. Logical Operator:</a:t>
            </a:r>
          </a:p>
          <a:p>
            <a:pPr algn="just">
              <a:buFontTx/>
              <a:buChar char="-"/>
            </a:pPr>
            <a:r>
              <a:rPr lang="en-US" b="1" dirty="0">
                <a:latin typeface="Times New Roman" panose="02020603050405020304" pitchFamily="18" charset="0"/>
                <a:cs typeface="Times New Roman" panose="02020603050405020304" pitchFamily="18" charset="0"/>
              </a:rPr>
              <a:t>Logical &amp;&amp; Operator: </a:t>
            </a:r>
            <a:r>
              <a:rPr lang="en-US" dirty="0">
                <a:latin typeface="Times New Roman" panose="02020603050405020304" pitchFamily="18" charset="0"/>
                <a:cs typeface="Times New Roman" panose="02020603050405020304" pitchFamily="18" charset="0"/>
              </a:rPr>
              <a:t>The logical &amp;&amp; operator doesn’t check second condition if first condition is false. It checks second condition only if first one is true.</a:t>
            </a:r>
          </a:p>
          <a:p>
            <a:pPr algn="just">
              <a:buFontTx/>
              <a:buChar char="-"/>
            </a:pPr>
            <a:r>
              <a:rPr lang="en-US" b="1" dirty="0">
                <a:latin typeface="Times New Roman" panose="02020603050405020304" pitchFamily="18" charset="0"/>
                <a:cs typeface="Times New Roman" panose="02020603050405020304" pitchFamily="18" charset="0"/>
              </a:rPr>
              <a:t>Logical || Operator: </a:t>
            </a:r>
            <a:r>
              <a:rPr lang="en-US" dirty="0">
                <a:latin typeface="Times New Roman" panose="02020603050405020304" pitchFamily="18" charset="0"/>
                <a:cs typeface="Times New Roman" panose="02020603050405020304" pitchFamily="18" charset="0"/>
              </a:rPr>
              <a:t>The logical || operator doesn’t check second condition if first condition is true. It checks second condition only if first one is false.</a:t>
            </a:r>
          </a:p>
          <a:p>
            <a:pPr algn="just">
              <a:buFontTx/>
              <a:buChar char="-"/>
            </a:pPr>
            <a:endParaRPr lang="en-US" dirty="0">
              <a:latin typeface="Times New Roman" panose="02020603050405020304" pitchFamily="18" charset="0"/>
              <a:cs typeface="Times New Roman" panose="02020603050405020304" pitchFamily="18" charset="0"/>
            </a:endParaRPr>
          </a:p>
          <a:p>
            <a:pPr algn="just">
              <a:buFontTx/>
              <a:buChar char="-"/>
            </a:pPr>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6926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52AA1-CB71-412A-9067-0CD00CC1962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operators</a:t>
            </a:r>
            <a:endParaRPr lang="en-IN" dirty="0"/>
          </a:p>
        </p:txBody>
      </p:sp>
      <p:sp>
        <p:nvSpPr>
          <p:cNvPr id="3" name="Content Placeholder 2">
            <a:extLst>
              <a:ext uri="{FF2B5EF4-FFF2-40B4-BE49-F238E27FC236}">
                <a16:creationId xmlns:a16="http://schemas.microsoft.com/office/drawing/2014/main" id="{E1592DA7-C873-48AF-BE24-3DD64D851F4E}"/>
              </a:ext>
            </a:extLst>
          </p:cNvPr>
          <p:cNvSpPr>
            <a:spLocks noGrp="1"/>
          </p:cNvSpPr>
          <p:nvPr>
            <p:ph idx="1"/>
          </p:nvPr>
        </p:nvSpPr>
        <p:spPr/>
        <p:txBody>
          <a:bodyPr/>
          <a:lstStyle/>
          <a:p>
            <a:pPr marL="0" indent="0" algn="just">
              <a:buNone/>
            </a:pPr>
            <a:r>
              <a:rPr lang="en-US" b="1" dirty="0">
                <a:latin typeface="Times New Roman" panose="02020603050405020304" pitchFamily="18" charset="0"/>
                <a:cs typeface="Times New Roman" panose="02020603050405020304" pitchFamily="18" charset="0"/>
              </a:rPr>
              <a:t>5. Bitwise Operators:</a:t>
            </a:r>
          </a:p>
          <a:p>
            <a:pPr algn="just"/>
            <a:r>
              <a:rPr lang="en-US" b="1" dirty="0">
                <a:latin typeface="Times New Roman" panose="02020603050405020304" pitchFamily="18" charset="0"/>
                <a:cs typeface="Times New Roman" panose="02020603050405020304" pitchFamily="18" charset="0"/>
              </a:rPr>
              <a:t>Bitwise &amp; Operator: </a:t>
            </a:r>
            <a:r>
              <a:rPr lang="en-US" dirty="0">
                <a:latin typeface="Times New Roman" panose="02020603050405020304" pitchFamily="18" charset="0"/>
                <a:cs typeface="Times New Roman" panose="02020603050405020304" pitchFamily="18" charset="0"/>
              </a:rPr>
              <a:t>The bitwise &amp; operator always checks both conditions whether first condition is true or false.</a:t>
            </a:r>
          </a:p>
          <a:p>
            <a:pPr algn="just"/>
            <a:r>
              <a:rPr lang="en-US" b="1" dirty="0">
                <a:latin typeface="Times New Roman" panose="02020603050405020304" pitchFamily="18" charset="0"/>
                <a:cs typeface="Times New Roman" panose="02020603050405020304" pitchFamily="18" charset="0"/>
              </a:rPr>
              <a:t>Bitwise | Operator: </a:t>
            </a:r>
            <a:r>
              <a:rPr lang="en-US" dirty="0">
                <a:latin typeface="Times New Roman" panose="02020603050405020304" pitchFamily="18" charset="0"/>
                <a:cs typeface="Times New Roman" panose="02020603050405020304" pitchFamily="18" charset="0"/>
              </a:rPr>
              <a:t>The bitwise | operator always checks both conditions whether first condition is true or false.</a:t>
            </a:r>
          </a:p>
          <a:p>
            <a:pPr algn="just"/>
            <a:endParaRPr lang="en-US"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9094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B2C2-64B5-41A7-92C0-F99DC60B89B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Unary post minus operator</a:t>
            </a:r>
            <a:endParaRPr lang="en-IN"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6C834372-A43F-4B9C-AA50-B0295CF9D113}"/>
              </a:ext>
            </a:extLst>
          </p:cNvPr>
          <p:cNvPicPr>
            <a:picLocks noGrp="1" noChangeAspect="1"/>
          </p:cNvPicPr>
          <p:nvPr>
            <p:ph idx="1"/>
          </p:nvPr>
        </p:nvPicPr>
        <p:blipFill>
          <a:blip r:embed="rId2"/>
          <a:stretch>
            <a:fillRect/>
          </a:stretch>
        </p:blipFill>
        <p:spPr>
          <a:xfrm>
            <a:off x="1451580" y="2016124"/>
            <a:ext cx="9603274" cy="3958547"/>
          </a:xfrm>
        </p:spPr>
      </p:pic>
    </p:spTree>
    <p:extLst>
      <p:ext uri="{BB962C8B-B14F-4D97-AF65-F5344CB8AC3E}">
        <p14:creationId xmlns:p14="http://schemas.microsoft.com/office/powerpoint/2010/main" val="2059489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D3E51-314A-472A-AA2F-33771AEC407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Unary post plus operator</a:t>
            </a:r>
            <a:endParaRPr lang="en-IN" dirty="0"/>
          </a:p>
        </p:txBody>
      </p:sp>
      <p:pic>
        <p:nvPicPr>
          <p:cNvPr id="9" name="Content Placeholder 8">
            <a:extLst>
              <a:ext uri="{FF2B5EF4-FFF2-40B4-BE49-F238E27FC236}">
                <a16:creationId xmlns:a16="http://schemas.microsoft.com/office/drawing/2014/main" id="{024EFBC6-046A-4C02-9EDB-08A18E927882}"/>
              </a:ext>
            </a:extLst>
          </p:cNvPr>
          <p:cNvPicPr>
            <a:picLocks noGrp="1" noChangeAspect="1"/>
          </p:cNvPicPr>
          <p:nvPr>
            <p:ph idx="1"/>
          </p:nvPr>
        </p:nvPicPr>
        <p:blipFill>
          <a:blip r:embed="rId2"/>
          <a:stretch>
            <a:fillRect/>
          </a:stretch>
        </p:blipFill>
        <p:spPr>
          <a:xfrm>
            <a:off x="1451580" y="2016125"/>
            <a:ext cx="9603274" cy="3949669"/>
          </a:xfrm>
        </p:spPr>
      </p:pic>
    </p:spTree>
    <p:extLst>
      <p:ext uri="{BB962C8B-B14F-4D97-AF65-F5344CB8AC3E}">
        <p14:creationId xmlns:p14="http://schemas.microsoft.com/office/powerpoint/2010/main" val="14630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20A87-DFA4-4EF1-947C-AF081F9A4F0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Unary pre minus operator</a:t>
            </a:r>
            <a:endParaRPr lang="en-IN" dirty="0"/>
          </a:p>
        </p:txBody>
      </p:sp>
      <p:pic>
        <p:nvPicPr>
          <p:cNvPr id="7" name="Content Placeholder 6">
            <a:extLst>
              <a:ext uri="{FF2B5EF4-FFF2-40B4-BE49-F238E27FC236}">
                <a16:creationId xmlns:a16="http://schemas.microsoft.com/office/drawing/2014/main" id="{56E84A61-6905-4ADA-9B55-628E6293D353}"/>
              </a:ext>
            </a:extLst>
          </p:cNvPr>
          <p:cNvPicPr>
            <a:picLocks noGrp="1" noChangeAspect="1"/>
          </p:cNvPicPr>
          <p:nvPr>
            <p:ph idx="1"/>
          </p:nvPr>
        </p:nvPicPr>
        <p:blipFill>
          <a:blip r:embed="rId2"/>
          <a:stretch>
            <a:fillRect/>
          </a:stretch>
        </p:blipFill>
        <p:spPr>
          <a:xfrm>
            <a:off x="1451580" y="2016125"/>
            <a:ext cx="9603274" cy="3914158"/>
          </a:xfrm>
        </p:spPr>
      </p:pic>
    </p:spTree>
    <p:extLst>
      <p:ext uri="{BB962C8B-B14F-4D97-AF65-F5344CB8AC3E}">
        <p14:creationId xmlns:p14="http://schemas.microsoft.com/office/powerpoint/2010/main" val="2623484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A2C5-0843-45CD-A270-5618DCE391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introduction</a:t>
            </a:r>
            <a:endParaRPr lang="en-IN" dirty="0"/>
          </a:p>
        </p:txBody>
      </p:sp>
      <p:sp>
        <p:nvSpPr>
          <p:cNvPr id="3" name="Content Placeholder 2">
            <a:extLst>
              <a:ext uri="{FF2B5EF4-FFF2-40B4-BE49-F238E27FC236}">
                <a16:creationId xmlns:a16="http://schemas.microsoft.com/office/drawing/2014/main" id="{FB79192A-F899-43ED-9F9B-C7E9948E3118}"/>
              </a:ext>
            </a:extLst>
          </p:cNvPr>
          <p:cNvSpPr>
            <a:spLocks noGrp="1"/>
          </p:cNvSpPr>
          <p:nvPr>
            <p:ph idx="1"/>
          </p:nvPr>
        </p:nvSpPr>
        <p:spPr/>
        <p:txBody>
          <a:bodyPr>
            <a:normAutofit fontScale="92500"/>
          </a:bodyPr>
          <a:lstStyle/>
          <a:p>
            <a:pPr algn="just"/>
            <a:r>
              <a:rPr lang="en-US" b="1" dirty="0">
                <a:latin typeface="Times New Roman" panose="02020603050405020304" pitchFamily="18" charset="0"/>
                <a:cs typeface="Times New Roman" panose="02020603050405020304" pitchFamily="18" charset="0"/>
              </a:rPr>
              <a:t>Types of Applications:</a:t>
            </a:r>
          </a:p>
          <a:p>
            <a:pPr marL="457200" indent="-457200" algn="just">
              <a:buFont typeface="Arial" panose="020B0604020202020204" pitchFamily="34" charset="0"/>
              <a:buAutoNum type="arabicPeriod"/>
            </a:pPr>
            <a:r>
              <a:rPr lang="en-US" b="1" dirty="0">
                <a:latin typeface="Times New Roman" panose="02020603050405020304" pitchFamily="18" charset="0"/>
                <a:cs typeface="Times New Roman" panose="02020603050405020304" pitchFamily="18" charset="0"/>
              </a:rPr>
              <a:t>Standalone Applications:</a:t>
            </a:r>
            <a:r>
              <a:rPr lang="en-IN"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Standalone Applications are also known as Desktop applications. These are applications that we need to install on every machine. </a:t>
            </a: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Notepad.</a:t>
            </a:r>
          </a:p>
          <a:p>
            <a:pPr marL="457200" indent="-457200" algn="just">
              <a:buFont typeface="Arial" panose="020B0604020202020204" pitchFamily="34" charset="0"/>
              <a:buAutoNum type="arabicPeriod"/>
            </a:pPr>
            <a:r>
              <a:rPr lang="en-US" b="1" dirty="0">
                <a:latin typeface="Times New Roman" panose="02020603050405020304" pitchFamily="18" charset="0"/>
                <a:cs typeface="Times New Roman" panose="02020603050405020304" pitchFamily="18" charset="0"/>
              </a:rPr>
              <a:t>Web Applications: </a:t>
            </a:r>
            <a:r>
              <a:rPr lang="en-US" dirty="0">
                <a:latin typeface="Times New Roman" panose="02020603050405020304" pitchFamily="18" charset="0"/>
                <a:cs typeface="Times New Roman" panose="02020603050405020304" pitchFamily="18" charset="0"/>
              </a:rPr>
              <a:t>An applications that runs on server side and creates dynamic pages. </a:t>
            </a:r>
            <a:r>
              <a:rPr lang="en-US" b="1" dirty="0">
                <a:latin typeface="Times New Roman" panose="02020603050405020304" pitchFamily="18" charset="0"/>
                <a:cs typeface="Times New Roman" panose="02020603050405020304" pitchFamily="18" charset="0"/>
              </a:rPr>
              <a:t>Example- </a:t>
            </a:r>
            <a:r>
              <a:rPr lang="en-US" dirty="0">
                <a:latin typeface="Times New Roman" panose="02020603050405020304" pitchFamily="18" charset="0"/>
                <a:cs typeface="Times New Roman" panose="02020603050405020304" pitchFamily="18" charset="0"/>
              </a:rPr>
              <a:t>Facebook.</a:t>
            </a:r>
          </a:p>
          <a:p>
            <a:pPr marL="457200" indent="-457200" algn="just">
              <a:buFont typeface="Arial" panose="020B0604020202020204" pitchFamily="34" charset="0"/>
              <a:buAutoNum type="arabicPeriod"/>
            </a:pPr>
            <a:r>
              <a:rPr lang="en-US" b="1" dirty="0">
                <a:latin typeface="Times New Roman" panose="02020603050405020304" pitchFamily="18" charset="0"/>
                <a:cs typeface="Times New Roman" panose="02020603050405020304" pitchFamily="18" charset="0"/>
              </a:rPr>
              <a:t>Enterprise Applications: </a:t>
            </a:r>
            <a:r>
              <a:rPr lang="en-US" dirty="0">
                <a:latin typeface="Times New Roman" panose="02020603050405020304" pitchFamily="18" charset="0"/>
                <a:cs typeface="Times New Roman" panose="02020603050405020304" pitchFamily="18" charset="0"/>
              </a:rPr>
              <a:t>An applications that is distributed in nature, such as banking applications. </a:t>
            </a:r>
            <a:r>
              <a:rPr lang="en-US" b="1" dirty="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Banking Applications.</a:t>
            </a:r>
          </a:p>
          <a:p>
            <a:pPr marL="457200" indent="-457200" algn="just">
              <a:buFont typeface="Arial" panose="020B0604020202020204" pitchFamily="34" charset="0"/>
              <a:buAutoNum type="arabicPeriod"/>
            </a:pPr>
            <a:r>
              <a:rPr lang="en-US" b="1" dirty="0">
                <a:latin typeface="Times New Roman" panose="02020603050405020304" pitchFamily="18" charset="0"/>
                <a:cs typeface="Times New Roman" panose="02020603050405020304" pitchFamily="18" charset="0"/>
              </a:rPr>
              <a:t>Mobile Applications: </a:t>
            </a:r>
            <a:r>
              <a:rPr lang="en-US" dirty="0">
                <a:latin typeface="Times New Roman" panose="02020603050405020304" pitchFamily="18" charset="0"/>
                <a:cs typeface="Times New Roman" panose="02020603050405020304" pitchFamily="18" charset="0"/>
              </a:rPr>
              <a:t>An applications which is created for mobile device.</a:t>
            </a:r>
          </a:p>
          <a:p>
            <a:pPr marL="457200" indent="-457200" algn="jus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6020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83B0-FBF6-430D-ABBD-754CFB3D5B1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Unary pre plus operator</a:t>
            </a:r>
            <a:endParaRPr lang="en-IN" dirty="0"/>
          </a:p>
        </p:txBody>
      </p:sp>
      <p:pic>
        <p:nvPicPr>
          <p:cNvPr id="5" name="Content Placeholder 4">
            <a:extLst>
              <a:ext uri="{FF2B5EF4-FFF2-40B4-BE49-F238E27FC236}">
                <a16:creationId xmlns:a16="http://schemas.microsoft.com/office/drawing/2014/main" id="{E0334539-1B20-4EBD-950F-BA693D46175B}"/>
              </a:ext>
            </a:extLst>
          </p:cNvPr>
          <p:cNvPicPr>
            <a:picLocks noGrp="1" noChangeAspect="1"/>
          </p:cNvPicPr>
          <p:nvPr>
            <p:ph idx="1"/>
          </p:nvPr>
        </p:nvPicPr>
        <p:blipFill>
          <a:blip r:embed="rId2"/>
          <a:stretch>
            <a:fillRect/>
          </a:stretch>
        </p:blipFill>
        <p:spPr>
          <a:xfrm>
            <a:off x="1451580" y="2016125"/>
            <a:ext cx="9603274" cy="3940792"/>
          </a:xfrm>
        </p:spPr>
      </p:pic>
    </p:spTree>
    <p:extLst>
      <p:ext uri="{BB962C8B-B14F-4D97-AF65-F5344CB8AC3E}">
        <p14:creationId xmlns:p14="http://schemas.microsoft.com/office/powerpoint/2010/main" val="3336425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F04B-4359-4CA7-B51E-112C64FCC5E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Arithmetic operators</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3914C75-738F-463E-96EA-5EB245326684}"/>
              </a:ext>
            </a:extLst>
          </p:cNvPr>
          <p:cNvPicPr>
            <a:picLocks noGrp="1" noChangeAspect="1"/>
          </p:cNvPicPr>
          <p:nvPr>
            <p:ph idx="1"/>
          </p:nvPr>
        </p:nvPicPr>
        <p:blipFill>
          <a:blip r:embed="rId2"/>
          <a:stretch>
            <a:fillRect/>
          </a:stretch>
        </p:blipFill>
        <p:spPr>
          <a:xfrm>
            <a:off x="1451580" y="2016124"/>
            <a:ext cx="9603274" cy="3923037"/>
          </a:xfrm>
        </p:spPr>
      </p:pic>
    </p:spTree>
    <p:extLst>
      <p:ext uri="{BB962C8B-B14F-4D97-AF65-F5344CB8AC3E}">
        <p14:creationId xmlns:p14="http://schemas.microsoft.com/office/powerpoint/2010/main" val="3845902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1AE8-43D1-4AC8-9382-05E32E6D0C3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Left shift operator</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B616BB7-38D7-4C55-939C-CB6F85B76147}"/>
              </a:ext>
            </a:extLst>
          </p:cNvPr>
          <p:cNvPicPr>
            <a:picLocks noGrp="1" noChangeAspect="1"/>
          </p:cNvPicPr>
          <p:nvPr>
            <p:ph idx="1"/>
          </p:nvPr>
        </p:nvPicPr>
        <p:blipFill>
          <a:blip r:embed="rId2"/>
          <a:stretch>
            <a:fillRect/>
          </a:stretch>
        </p:blipFill>
        <p:spPr>
          <a:xfrm>
            <a:off x="1451580" y="2016125"/>
            <a:ext cx="9603274" cy="3914158"/>
          </a:xfrm>
        </p:spPr>
      </p:pic>
    </p:spTree>
    <p:extLst>
      <p:ext uri="{BB962C8B-B14F-4D97-AF65-F5344CB8AC3E}">
        <p14:creationId xmlns:p14="http://schemas.microsoft.com/office/powerpoint/2010/main" val="287782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F6655-1322-4669-9842-35D435A8F6A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Right shift operator</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979BC09-AFAC-455D-ADE2-040A5FB0CC39}"/>
              </a:ext>
            </a:extLst>
          </p:cNvPr>
          <p:cNvPicPr>
            <a:picLocks noGrp="1" noChangeAspect="1"/>
          </p:cNvPicPr>
          <p:nvPr>
            <p:ph idx="1"/>
          </p:nvPr>
        </p:nvPicPr>
        <p:blipFill>
          <a:blip r:embed="rId2"/>
          <a:stretch>
            <a:fillRect/>
          </a:stretch>
        </p:blipFill>
        <p:spPr>
          <a:xfrm>
            <a:off x="1451580" y="2016125"/>
            <a:ext cx="9603274" cy="3940792"/>
          </a:xfrm>
        </p:spPr>
      </p:pic>
    </p:spTree>
    <p:extLst>
      <p:ext uri="{BB962C8B-B14F-4D97-AF65-F5344CB8AC3E}">
        <p14:creationId xmlns:p14="http://schemas.microsoft.com/office/powerpoint/2010/main" val="3825748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5A7F-B029-4107-B30F-1DA49672272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Logical &amp;&amp; operator</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A2EADA7-4E5A-40C4-BB49-B485293C3B72}"/>
              </a:ext>
            </a:extLst>
          </p:cNvPr>
          <p:cNvPicPr>
            <a:picLocks noGrp="1" noChangeAspect="1"/>
          </p:cNvPicPr>
          <p:nvPr>
            <p:ph idx="1"/>
          </p:nvPr>
        </p:nvPicPr>
        <p:blipFill>
          <a:blip r:embed="rId2"/>
          <a:stretch>
            <a:fillRect/>
          </a:stretch>
        </p:blipFill>
        <p:spPr>
          <a:xfrm>
            <a:off x="1451580" y="2016125"/>
            <a:ext cx="9603274" cy="3940792"/>
          </a:xfrm>
        </p:spPr>
      </p:pic>
    </p:spTree>
    <p:extLst>
      <p:ext uri="{BB962C8B-B14F-4D97-AF65-F5344CB8AC3E}">
        <p14:creationId xmlns:p14="http://schemas.microsoft.com/office/powerpoint/2010/main" val="2495998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EE809-D23B-4B95-97A5-F1859ED1DD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Logical || operator</a:t>
            </a:r>
            <a:endParaRPr lang="en-IN" dirty="0"/>
          </a:p>
        </p:txBody>
      </p:sp>
      <p:pic>
        <p:nvPicPr>
          <p:cNvPr id="5" name="Content Placeholder 4">
            <a:extLst>
              <a:ext uri="{FF2B5EF4-FFF2-40B4-BE49-F238E27FC236}">
                <a16:creationId xmlns:a16="http://schemas.microsoft.com/office/drawing/2014/main" id="{8C2E3E1F-D98A-45AB-B2DF-47418FB13AD2}"/>
              </a:ext>
            </a:extLst>
          </p:cNvPr>
          <p:cNvPicPr>
            <a:picLocks noGrp="1" noChangeAspect="1"/>
          </p:cNvPicPr>
          <p:nvPr>
            <p:ph idx="1"/>
          </p:nvPr>
        </p:nvPicPr>
        <p:blipFill>
          <a:blip r:embed="rId2"/>
          <a:stretch>
            <a:fillRect/>
          </a:stretch>
        </p:blipFill>
        <p:spPr>
          <a:xfrm>
            <a:off x="1451580" y="2016124"/>
            <a:ext cx="9603274" cy="3967425"/>
          </a:xfrm>
        </p:spPr>
      </p:pic>
    </p:spTree>
    <p:extLst>
      <p:ext uri="{BB962C8B-B14F-4D97-AF65-F5344CB8AC3E}">
        <p14:creationId xmlns:p14="http://schemas.microsoft.com/office/powerpoint/2010/main" val="1354512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9A3A-A814-416D-9489-1ADB1AE3D65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Bitwise &amp; operator</a:t>
            </a:r>
            <a:endParaRPr lang="en-IN" dirty="0"/>
          </a:p>
        </p:txBody>
      </p:sp>
      <p:pic>
        <p:nvPicPr>
          <p:cNvPr id="5" name="Content Placeholder 4">
            <a:extLst>
              <a:ext uri="{FF2B5EF4-FFF2-40B4-BE49-F238E27FC236}">
                <a16:creationId xmlns:a16="http://schemas.microsoft.com/office/drawing/2014/main" id="{E7A1DE4D-8357-4788-A204-1B7A59CC898F}"/>
              </a:ext>
            </a:extLst>
          </p:cNvPr>
          <p:cNvPicPr>
            <a:picLocks noGrp="1" noChangeAspect="1"/>
          </p:cNvPicPr>
          <p:nvPr>
            <p:ph idx="1"/>
          </p:nvPr>
        </p:nvPicPr>
        <p:blipFill>
          <a:blip r:embed="rId2"/>
          <a:stretch>
            <a:fillRect/>
          </a:stretch>
        </p:blipFill>
        <p:spPr>
          <a:xfrm>
            <a:off x="1451580" y="2016125"/>
            <a:ext cx="9603274" cy="3914158"/>
          </a:xfrm>
        </p:spPr>
      </p:pic>
    </p:spTree>
    <p:extLst>
      <p:ext uri="{BB962C8B-B14F-4D97-AF65-F5344CB8AC3E}">
        <p14:creationId xmlns:p14="http://schemas.microsoft.com/office/powerpoint/2010/main" val="391601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BA63-5CDB-4CEE-BBF7-36A77480579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bitwise | operator</a:t>
            </a:r>
            <a:endParaRPr lang="en-IN" dirty="0"/>
          </a:p>
        </p:txBody>
      </p:sp>
      <p:pic>
        <p:nvPicPr>
          <p:cNvPr id="5" name="Content Placeholder 4">
            <a:extLst>
              <a:ext uri="{FF2B5EF4-FFF2-40B4-BE49-F238E27FC236}">
                <a16:creationId xmlns:a16="http://schemas.microsoft.com/office/drawing/2014/main" id="{24810036-894F-4626-8045-F6D0659E2E1F}"/>
              </a:ext>
            </a:extLst>
          </p:cNvPr>
          <p:cNvPicPr>
            <a:picLocks noGrp="1" noChangeAspect="1"/>
          </p:cNvPicPr>
          <p:nvPr>
            <p:ph idx="1"/>
          </p:nvPr>
        </p:nvPicPr>
        <p:blipFill>
          <a:blip r:embed="rId2"/>
          <a:stretch>
            <a:fillRect/>
          </a:stretch>
        </p:blipFill>
        <p:spPr>
          <a:xfrm>
            <a:off x="1451580" y="2016124"/>
            <a:ext cx="9603274" cy="3958547"/>
          </a:xfrm>
        </p:spPr>
      </p:pic>
    </p:spTree>
    <p:extLst>
      <p:ext uri="{BB962C8B-B14F-4D97-AF65-F5344CB8AC3E}">
        <p14:creationId xmlns:p14="http://schemas.microsoft.com/office/powerpoint/2010/main" val="2574104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80B17-95FC-48CC-9BF8-0AF70294752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Loop statements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B96D54-C250-4552-B4AE-FB7DEA4039DB}"/>
              </a:ext>
            </a:extLst>
          </p:cNvPr>
          <p:cNvSpPr>
            <a:spLocks noGrp="1"/>
          </p:cNvSpPr>
          <p:nvPr>
            <p:ph idx="1"/>
          </p:nvPr>
        </p:nvSpPr>
        <p:spPr>
          <a:xfrm>
            <a:off x="1451579" y="1853753"/>
            <a:ext cx="9603275" cy="4680211"/>
          </a:xfrm>
        </p:spPr>
        <p:txBody>
          <a:bodyPr>
            <a:normAutofit fontScale="70000" lnSpcReduction="20000"/>
          </a:bodyPr>
          <a:lstStyle/>
          <a:p>
            <a:pPr algn="just"/>
            <a:r>
              <a:rPr lang="en-US" b="1" dirty="0">
                <a:latin typeface="Times New Roman" panose="02020603050405020304" pitchFamily="18" charset="0"/>
                <a:cs typeface="Times New Roman" panose="02020603050405020304" pitchFamily="18" charset="0"/>
              </a:rPr>
              <a:t>Loops: </a:t>
            </a:r>
            <a:r>
              <a:rPr lang="en-US" dirty="0">
                <a:latin typeface="Times New Roman" panose="02020603050405020304" pitchFamily="18" charset="0"/>
                <a:cs typeface="Times New Roman" panose="02020603050405020304" pitchFamily="18" charset="0"/>
              </a:rPr>
              <a:t>In programming languages, loops are used to execute a set of instructions repeatedly when some conditions become true.</a:t>
            </a:r>
          </a:p>
          <a:p>
            <a:pPr algn="just"/>
            <a:r>
              <a:rPr lang="en-US" dirty="0">
                <a:latin typeface="Times New Roman" panose="02020603050405020304" pitchFamily="18" charset="0"/>
                <a:cs typeface="Times New Roman" panose="02020603050405020304" pitchFamily="18" charset="0"/>
              </a:rPr>
              <a:t>There are 3 types of loops in java:</a:t>
            </a:r>
          </a:p>
          <a:p>
            <a:pPr marL="0" indent="0" algn="just">
              <a:buNone/>
            </a:pPr>
            <a:r>
              <a:rPr lang="en-US" b="1" dirty="0">
                <a:latin typeface="Times New Roman" panose="02020603050405020304" pitchFamily="18" charset="0"/>
                <a:cs typeface="Times New Roman" panose="02020603050405020304" pitchFamily="18" charset="0"/>
              </a:rPr>
              <a:t>1. For Loop: </a:t>
            </a:r>
          </a:p>
          <a:p>
            <a:pPr algn="just">
              <a:buFontTx/>
              <a:buChar char="-"/>
            </a:pPr>
            <a:r>
              <a:rPr lang="en-US" dirty="0">
                <a:latin typeface="Times New Roman" panose="02020603050405020304" pitchFamily="18" charset="0"/>
                <a:cs typeface="Times New Roman" panose="02020603050405020304" pitchFamily="18" charset="0"/>
              </a:rPr>
              <a:t>The java for loop is a control flow statement that iterates a part of the programs multiple times.</a:t>
            </a:r>
          </a:p>
          <a:p>
            <a:pPr algn="just">
              <a:buFontTx/>
              <a:buChar char="-"/>
            </a:pPr>
            <a:r>
              <a:rPr lang="en-US" dirty="0">
                <a:latin typeface="Times New Roman" panose="02020603050405020304" pitchFamily="18" charset="0"/>
                <a:cs typeface="Times New Roman" panose="02020603050405020304" pitchFamily="18" charset="0"/>
              </a:rPr>
              <a:t>If the number of iteration is fixed, it is recommended to use for loop.</a:t>
            </a:r>
          </a:p>
          <a:p>
            <a:pPr algn="just">
              <a:buFontTx/>
              <a:buChar char="-"/>
            </a:pPr>
            <a:r>
              <a:rPr lang="en-US" b="1" dirty="0">
                <a:latin typeface="Times New Roman" panose="02020603050405020304" pitchFamily="18" charset="0"/>
                <a:cs typeface="Times New Roman" panose="02020603050405020304" pitchFamily="18" charset="0"/>
              </a:rPr>
              <a:t>Syntax:            </a:t>
            </a:r>
            <a:r>
              <a:rPr lang="en-US" dirty="0">
                <a:solidFill>
                  <a:srgbClr val="002060"/>
                </a:solidFill>
                <a:latin typeface="Times New Roman" panose="02020603050405020304" pitchFamily="18" charset="0"/>
                <a:cs typeface="Times New Roman" panose="02020603050405020304" pitchFamily="18" charset="0"/>
              </a:rPr>
              <a:t>for (initiation; condition; increment/decrement){</a:t>
            </a:r>
          </a:p>
          <a:p>
            <a:pPr marL="0" indent="0" algn="just">
              <a:buNone/>
            </a:pPr>
            <a:r>
              <a:rPr lang="en-US" dirty="0">
                <a:solidFill>
                  <a:srgbClr val="002060"/>
                </a:solidFill>
                <a:latin typeface="Times New Roman" panose="02020603050405020304" pitchFamily="18" charset="0"/>
                <a:cs typeface="Times New Roman" panose="02020603050405020304" pitchFamily="18" charset="0"/>
              </a:rPr>
              <a:t>                                             // code to be executed  </a:t>
            </a:r>
          </a:p>
          <a:p>
            <a:pPr marL="0" indent="0" algn="just">
              <a:buNone/>
            </a:pPr>
            <a:r>
              <a:rPr lang="en-US" dirty="0">
                <a:solidFill>
                  <a:srgbClr val="002060"/>
                </a:solidFill>
                <a:latin typeface="Times New Roman" panose="02020603050405020304" pitchFamily="18" charset="0"/>
                <a:cs typeface="Times New Roman" panose="02020603050405020304" pitchFamily="18" charset="0"/>
              </a:rPr>
              <a:t>                                }</a:t>
            </a:r>
          </a:p>
          <a:p>
            <a:pPr algn="just">
              <a:buFontTx/>
              <a:buChar char="-"/>
            </a:pPr>
            <a:r>
              <a:rPr lang="en-US" b="1" dirty="0">
                <a:latin typeface="Times New Roman" panose="02020603050405020304" pitchFamily="18" charset="0"/>
                <a:cs typeface="Times New Roman" panose="02020603050405020304" pitchFamily="18" charset="0"/>
              </a:rPr>
              <a:t>It consists of 3 parts:</a:t>
            </a:r>
          </a:p>
          <a:p>
            <a:pPr marL="0" indent="0" algn="just">
              <a:buNone/>
            </a:pPr>
            <a:r>
              <a:rPr lang="en-US" b="1" dirty="0">
                <a:latin typeface="Times New Roman" panose="02020603050405020304" pitchFamily="18" charset="0"/>
                <a:cs typeface="Times New Roman" panose="02020603050405020304" pitchFamily="18" charset="0"/>
              </a:rPr>
              <a:t>a. Initialization:</a:t>
            </a:r>
            <a:r>
              <a:rPr lang="en-US" dirty="0">
                <a:latin typeface="Times New Roman" panose="02020603050405020304" pitchFamily="18" charset="0"/>
                <a:cs typeface="Times New Roman" panose="02020603050405020304" pitchFamily="18" charset="0"/>
              </a:rPr>
              <a:t> It is the initial condition which is executed once when the loop starts.</a:t>
            </a:r>
          </a:p>
          <a:p>
            <a:pPr marL="0" indent="0" algn="just">
              <a:buNone/>
            </a:pPr>
            <a:r>
              <a:rPr lang="en-US" b="1" dirty="0">
                <a:latin typeface="Times New Roman" panose="02020603050405020304" pitchFamily="18" charset="0"/>
                <a:cs typeface="Times New Roman" panose="02020603050405020304" pitchFamily="18" charset="0"/>
              </a:rPr>
              <a:t>b. Condition: </a:t>
            </a:r>
            <a:r>
              <a:rPr lang="en-US" dirty="0">
                <a:latin typeface="Times New Roman" panose="02020603050405020304" pitchFamily="18" charset="0"/>
                <a:cs typeface="Times New Roman" panose="02020603050405020304" pitchFamily="18" charset="0"/>
              </a:rPr>
              <a:t>It is the second condition which is executed each time to test the condition of the loop.</a:t>
            </a:r>
          </a:p>
          <a:p>
            <a:pPr marL="0" indent="0" algn="just">
              <a:buNone/>
            </a:pPr>
            <a:r>
              <a:rPr lang="en-US" b="1" dirty="0">
                <a:latin typeface="Times New Roman" panose="02020603050405020304" pitchFamily="18" charset="0"/>
                <a:cs typeface="Times New Roman" panose="02020603050405020304" pitchFamily="18" charset="0"/>
              </a:rPr>
              <a:t>c. Increment/Decrement:</a:t>
            </a:r>
            <a:r>
              <a:rPr lang="en-US" dirty="0">
                <a:latin typeface="Times New Roman" panose="02020603050405020304" pitchFamily="18" charset="0"/>
                <a:cs typeface="Times New Roman" panose="02020603050405020304" pitchFamily="18" charset="0"/>
              </a:rPr>
              <a:t> It increments or decrements the variable value. </a:t>
            </a:r>
          </a:p>
          <a:p>
            <a:pPr marL="0" indent="0" algn="just">
              <a:buNone/>
            </a:pPr>
            <a:r>
              <a:rPr lang="en-US" dirty="0">
                <a:latin typeface="Times New Roman" panose="02020603050405020304" pitchFamily="18" charset="0"/>
                <a:cs typeface="Times New Roman" panose="02020603050405020304" pitchFamily="18" charset="0"/>
              </a:rPr>
              <a:t> </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8837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1CA8-297C-4EF6-BB07-0E325E6D16A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Loop statements</a:t>
            </a:r>
            <a:endParaRPr lang="en-IN" dirty="0"/>
          </a:p>
        </p:txBody>
      </p:sp>
      <p:sp>
        <p:nvSpPr>
          <p:cNvPr id="3" name="Content Placeholder 2">
            <a:extLst>
              <a:ext uri="{FF2B5EF4-FFF2-40B4-BE49-F238E27FC236}">
                <a16:creationId xmlns:a16="http://schemas.microsoft.com/office/drawing/2014/main" id="{0CE2DEDD-4748-42FF-8328-EDBAA3F19AE0}"/>
              </a:ext>
            </a:extLst>
          </p:cNvPr>
          <p:cNvSpPr>
            <a:spLocks noGrp="1"/>
          </p:cNvSpPr>
          <p:nvPr>
            <p:ph idx="1"/>
          </p:nvPr>
        </p:nvSpPr>
        <p:spPr>
          <a:xfrm>
            <a:off x="1451579" y="2015732"/>
            <a:ext cx="9603275" cy="4037749"/>
          </a:xfrm>
        </p:spPr>
        <p:txBody>
          <a:bodyPr>
            <a:normAutofit fontScale="92500" lnSpcReduction="20000"/>
          </a:bodyPr>
          <a:lstStyle/>
          <a:p>
            <a:pPr marL="0" indent="0" algn="just">
              <a:buNone/>
            </a:pPr>
            <a:r>
              <a:rPr lang="en-US" b="1" dirty="0">
                <a:latin typeface="Times New Roman" panose="02020603050405020304" pitchFamily="18" charset="0"/>
                <a:cs typeface="Times New Roman" panose="02020603050405020304" pitchFamily="18" charset="0"/>
              </a:rPr>
              <a:t>2. Java Nested For Loop:</a:t>
            </a:r>
          </a:p>
          <a:p>
            <a:pPr algn="just">
              <a:buFontTx/>
              <a:buChar char="-"/>
            </a:pPr>
            <a:r>
              <a:rPr lang="en-US" dirty="0">
                <a:latin typeface="Times New Roman" panose="02020603050405020304" pitchFamily="18" charset="0"/>
                <a:cs typeface="Times New Roman" panose="02020603050405020304" pitchFamily="18" charset="0"/>
              </a:rPr>
              <a:t>If we have a for loop inside the another loop, it is known as nested for loop. The inner loop executes completely whenever outer loop executes.</a:t>
            </a:r>
          </a:p>
          <a:p>
            <a:pPr marL="0" indent="0" algn="just">
              <a:buNone/>
            </a:pPr>
            <a:r>
              <a:rPr lang="en-US" b="1" dirty="0">
                <a:latin typeface="Times New Roman" panose="02020603050405020304" pitchFamily="18" charset="0"/>
                <a:cs typeface="Times New Roman" panose="02020603050405020304" pitchFamily="18" charset="0"/>
              </a:rPr>
              <a:t>3. While Loop:</a:t>
            </a:r>
          </a:p>
          <a:p>
            <a:pPr algn="just">
              <a:buFontTx/>
              <a:buChar char="-"/>
            </a:pPr>
            <a:r>
              <a:rPr lang="en-US" dirty="0">
                <a:latin typeface="Times New Roman" panose="02020603050405020304" pitchFamily="18" charset="0"/>
                <a:cs typeface="Times New Roman" panose="02020603050405020304" pitchFamily="18" charset="0"/>
              </a:rPr>
              <a:t>The java while loop is used to iterate a part of the program several times. </a:t>
            </a:r>
          </a:p>
          <a:p>
            <a:pPr algn="just">
              <a:buFontTx/>
              <a:buChar char="-"/>
            </a:pPr>
            <a:r>
              <a:rPr lang="en-US" dirty="0">
                <a:latin typeface="Times New Roman" panose="02020603050405020304" pitchFamily="18" charset="0"/>
                <a:cs typeface="Times New Roman" panose="02020603050405020304" pitchFamily="18" charset="0"/>
              </a:rPr>
              <a:t>If the number of iteration is not fixed, it is recommended to use while loop.</a:t>
            </a:r>
          </a:p>
          <a:p>
            <a:pPr algn="just">
              <a:buFontTx/>
              <a:buChar char="-"/>
            </a:pPr>
            <a:r>
              <a:rPr lang="en-US" b="1" dirty="0">
                <a:latin typeface="Times New Roman" panose="02020603050405020304" pitchFamily="18" charset="0"/>
                <a:cs typeface="Times New Roman" panose="02020603050405020304" pitchFamily="18" charset="0"/>
              </a:rPr>
              <a:t>Syntax: </a:t>
            </a:r>
          </a:p>
          <a:p>
            <a:pPr marL="0" indent="0" algn="just">
              <a:buNone/>
            </a:pPr>
            <a:r>
              <a:rPr lang="en-IN" dirty="0">
                <a:latin typeface="Times New Roman" panose="02020603050405020304" pitchFamily="18" charset="0"/>
                <a:cs typeface="Times New Roman" panose="02020603050405020304" pitchFamily="18" charset="0"/>
              </a:rPr>
              <a:t>                </a:t>
            </a:r>
            <a:r>
              <a:rPr lang="en-IN" dirty="0">
                <a:solidFill>
                  <a:srgbClr val="0000FF"/>
                </a:solidFill>
                <a:latin typeface="Times New Roman" panose="02020603050405020304" pitchFamily="18" charset="0"/>
                <a:cs typeface="Times New Roman" panose="02020603050405020304" pitchFamily="18" charset="0"/>
              </a:rPr>
              <a:t>while(condition){</a:t>
            </a:r>
          </a:p>
          <a:p>
            <a:pPr marL="0" indent="0" algn="just">
              <a:buNone/>
            </a:pPr>
            <a:r>
              <a:rPr lang="en-IN" dirty="0">
                <a:solidFill>
                  <a:srgbClr val="0000FF"/>
                </a:solidFill>
                <a:latin typeface="Times New Roman" panose="02020603050405020304" pitchFamily="18" charset="0"/>
                <a:cs typeface="Times New Roman" panose="02020603050405020304" pitchFamily="18" charset="0"/>
              </a:rPr>
              <a:t>                           // code to be executed</a:t>
            </a:r>
          </a:p>
          <a:p>
            <a:pPr marL="0" indent="0" algn="just">
              <a:buNone/>
            </a:pPr>
            <a:r>
              <a:rPr lang="en-IN" dirty="0">
                <a:solidFill>
                  <a:srgbClr val="0000FF"/>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93633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F8A5-33A2-4D12-9ABD-16CA0967B51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D97EB8-2629-466E-8B91-0EE09C2390EF}"/>
              </a:ext>
            </a:extLst>
          </p:cNvPr>
          <p:cNvSpPr>
            <a:spLocks noGrp="1"/>
          </p:cNvSpPr>
          <p:nvPr>
            <p:ph idx="1"/>
          </p:nvPr>
        </p:nvSpPr>
        <p:spPr>
          <a:xfrm>
            <a:off x="1451579" y="2015732"/>
            <a:ext cx="9603275" cy="3923429"/>
          </a:xfrm>
        </p:spPr>
        <p:txBody>
          <a:bodyPr/>
          <a:lstStyle/>
          <a:p>
            <a:pPr algn="just"/>
            <a:r>
              <a:rPr lang="en-US" b="1" dirty="0">
                <a:latin typeface="Times New Roman" panose="02020603050405020304" pitchFamily="18" charset="0"/>
                <a:cs typeface="Times New Roman" panose="02020603050405020304" pitchFamily="18" charset="0"/>
              </a:rPr>
              <a:t>What is Java?</a:t>
            </a:r>
          </a:p>
          <a:p>
            <a:pPr algn="just">
              <a:buFontTx/>
              <a:buChar char="-"/>
            </a:pPr>
            <a:r>
              <a:rPr lang="en-US" dirty="0">
                <a:latin typeface="Times New Roman" panose="02020603050405020304" pitchFamily="18" charset="0"/>
                <a:cs typeface="Times New Roman" panose="02020603050405020304" pitchFamily="18" charset="0"/>
              </a:rPr>
              <a:t>Java is computer programming language.</a:t>
            </a:r>
          </a:p>
          <a:p>
            <a:pPr algn="just">
              <a:buFontTx/>
              <a:buChar char="-"/>
            </a:pPr>
            <a:r>
              <a:rPr lang="en-US" dirty="0">
                <a:latin typeface="Times New Roman" panose="02020603050405020304" pitchFamily="18" charset="0"/>
                <a:cs typeface="Times New Roman" panose="02020603050405020304" pitchFamily="18" charset="0"/>
              </a:rPr>
              <a:t>Java does not use for single purpose it used for multi purpose.</a:t>
            </a:r>
          </a:p>
          <a:p>
            <a:pPr algn="just">
              <a:buFontTx/>
              <a:buChar char="-"/>
            </a:pPr>
            <a:r>
              <a:rPr lang="en-US" dirty="0">
                <a:latin typeface="Times New Roman" panose="02020603050405020304" pitchFamily="18" charset="0"/>
                <a:cs typeface="Times New Roman" panose="02020603050405020304" pitchFamily="18" charset="0"/>
              </a:rPr>
              <a:t>Java promises WORA- Write Once Run Anywhere.</a:t>
            </a:r>
          </a:p>
          <a:p>
            <a:pPr algn="just">
              <a:buFontTx/>
              <a:buChar char="-"/>
            </a:pPr>
            <a:r>
              <a:rPr lang="en-US" dirty="0">
                <a:latin typeface="Times New Roman" panose="02020603050405020304" pitchFamily="18" charset="0"/>
                <a:cs typeface="Times New Roman" panose="02020603050405020304" pitchFamily="18" charset="0"/>
              </a:rPr>
              <a:t>Java programming language used in s/w as well as h/w.</a:t>
            </a:r>
          </a:p>
          <a:p>
            <a:pPr algn="just">
              <a:buFontTx/>
              <a:buChar char="-"/>
            </a:pPr>
            <a:r>
              <a:rPr lang="en-US" dirty="0">
                <a:latin typeface="Times New Roman" panose="02020603050405020304" pitchFamily="18" charset="0"/>
                <a:cs typeface="Times New Roman" panose="02020603050405020304" pitchFamily="18" charset="0"/>
              </a:rPr>
              <a:t>Java is OOPs language.</a:t>
            </a:r>
          </a:p>
          <a:p>
            <a:pPr algn="just">
              <a:buFontTx/>
              <a:buChar char="-"/>
            </a:pPr>
            <a:r>
              <a:rPr lang="en-US" dirty="0">
                <a:latin typeface="Times New Roman" panose="02020603050405020304" pitchFamily="18" charset="0"/>
                <a:cs typeface="Times New Roman" panose="02020603050405020304" pitchFamily="18" charset="0"/>
              </a:rPr>
              <a:t>In s/w it is used to design and develop the s/w and in h/w it is used to run s/w.</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2477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2517-699B-4F3F-9816-61D081EA42A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Loop statements</a:t>
            </a:r>
            <a:endParaRPr lang="en-IN" dirty="0"/>
          </a:p>
        </p:txBody>
      </p:sp>
      <p:sp>
        <p:nvSpPr>
          <p:cNvPr id="3" name="Content Placeholder 2">
            <a:extLst>
              <a:ext uri="{FF2B5EF4-FFF2-40B4-BE49-F238E27FC236}">
                <a16:creationId xmlns:a16="http://schemas.microsoft.com/office/drawing/2014/main" id="{D569306F-E7C0-4BF8-84D5-5371AAC2C118}"/>
              </a:ext>
            </a:extLst>
          </p:cNvPr>
          <p:cNvSpPr>
            <a:spLocks noGrp="1"/>
          </p:cNvSpPr>
          <p:nvPr>
            <p:ph idx="1"/>
          </p:nvPr>
        </p:nvSpPr>
        <p:spPr>
          <a:xfrm>
            <a:off x="1451579" y="2015732"/>
            <a:ext cx="9603275" cy="3887918"/>
          </a:xfrm>
        </p:spPr>
        <p:txBody>
          <a:bodyPr>
            <a:normAutofit fontScale="92500" lnSpcReduction="10000"/>
          </a:bodyPr>
          <a:lstStyle/>
          <a:p>
            <a:pPr algn="just"/>
            <a:r>
              <a:rPr lang="en-US" b="1" dirty="0">
                <a:latin typeface="Times New Roman" panose="02020603050405020304" pitchFamily="18" charset="0"/>
                <a:cs typeface="Times New Roman" panose="02020603050405020304" pitchFamily="18" charset="0"/>
              </a:rPr>
              <a:t>Java Do-While Loop:</a:t>
            </a:r>
          </a:p>
          <a:p>
            <a:pPr algn="just">
              <a:buFontTx/>
              <a:buChar char="-"/>
            </a:pPr>
            <a:r>
              <a:rPr lang="en-US" dirty="0">
                <a:latin typeface="Times New Roman" panose="02020603050405020304" pitchFamily="18" charset="0"/>
                <a:cs typeface="Times New Roman" panose="02020603050405020304" pitchFamily="18" charset="0"/>
              </a:rPr>
              <a:t>The java do-while loop is used to iterate a part of the program several times. </a:t>
            </a:r>
          </a:p>
          <a:p>
            <a:pPr algn="just">
              <a:buFontTx/>
              <a:buChar char="-"/>
            </a:pPr>
            <a:r>
              <a:rPr lang="en-US" dirty="0">
                <a:latin typeface="Times New Roman" panose="02020603050405020304" pitchFamily="18" charset="0"/>
                <a:cs typeface="Times New Roman" panose="02020603050405020304" pitchFamily="18" charset="0"/>
              </a:rPr>
              <a:t>If the number of iteration is not fixed and you must have to execute the loop at least once, it is recommended to use do-while loop.</a:t>
            </a:r>
          </a:p>
          <a:p>
            <a:pPr algn="just">
              <a:buFontTx/>
              <a:buChar char="-"/>
            </a:pPr>
            <a:r>
              <a:rPr lang="en-US" dirty="0">
                <a:latin typeface="Times New Roman" panose="02020603050405020304" pitchFamily="18" charset="0"/>
                <a:cs typeface="Times New Roman" panose="02020603050405020304" pitchFamily="18" charset="0"/>
              </a:rPr>
              <a:t>The java do-while loop is executed at least once because condition is checked after loop body.</a:t>
            </a:r>
          </a:p>
          <a:p>
            <a:pPr algn="just">
              <a:buFontTx/>
              <a:buChar char="-"/>
            </a:pPr>
            <a:r>
              <a:rPr lang="en-US" b="1" dirty="0">
                <a:latin typeface="Times New Roman" panose="02020603050405020304" pitchFamily="18" charset="0"/>
                <a:cs typeface="Times New Roman" panose="02020603050405020304" pitchFamily="18" charset="0"/>
              </a:rPr>
              <a:t>Syntax: </a:t>
            </a:r>
          </a:p>
          <a:p>
            <a:pPr marL="0" indent="0" algn="just">
              <a:buNone/>
            </a:pPr>
            <a:r>
              <a:rPr lang="en-US" dirty="0">
                <a:latin typeface="Times New Roman" panose="02020603050405020304" pitchFamily="18" charset="0"/>
                <a:cs typeface="Times New Roman" panose="02020603050405020304" pitchFamily="18" charset="0"/>
              </a:rPr>
              <a:t>                     </a:t>
            </a:r>
            <a:r>
              <a:rPr lang="en-US" dirty="0">
                <a:solidFill>
                  <a:schemeClr val="accent1">
                    <a:lumMod val="75000"/>
                  </a:schemeClr>
                </a:solidFill>
                <a:latin typeface="Times New Roman" panose="02020603050405020304" pitchFamily="18" charset="0"/>
                <a:cs typeface="Times New Roman" panose="02020603050405020304" pitchFamily="18" charset="0"/>
              </a:rPr>
              <a:t>do{</a:t>
            </a:r>
          </a:p>
          <a:p>
            <a:pPr marL="0" indent="0" algn="just">
              <a:buNone/>
            </a:pPr>
            <a:r>
              <a:rPr lang="en-US" dirty="0">
                <a:solidFill>
                  <a:schemeClr val="accent1">
                    <a:lumMod val="75000"/>
                  </a:schemeClr>
                </a:solidFill>
                <a:latin typeface="Times New Roman" panose="02020603050405020304" pitchFamily="18" charset="0"/>
                <a:cs typeface="Times New Roman" panose="02020603050405020304" pitchFamily="18" charset="0"/>
              </a:rPr>
              <a:t>                             // code to be executed</a:t>
            </a:r>
          </a:p>
          <a:p>
            <a:pPr marL="0" indent="0" algn="just">
              <a:buNone/>
            </a:pPr>
            <a:r>
              <a:rPr lang="en-US" dirty="0">
                <a:solidFill>
                  <a:schemeClr val="accent1">
                    <a:lumMod val="75000"/>
                  </a:schemeClr>
                </a:solidFill>
                <a:latin typeface="Times New Roman" panose="02020603050405020304" pitchFamily="18" charset="0"/>
                <a:cs typeface="Times New Roman" panose="02020603050405020304" pitchFamily="18" charset="0"/>
              </a:rPr>
              <a:t>                  } while (condition);</a:t>
            </a:r>
            <a:endParaRPr lang="en-IN" dirty="0">
              <a:solidFill>
                <a:schemeClr val="accent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499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8BA58-1CF0-4AD4-B067-FDD34435B48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For loop</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1814D0A-AAB6-4FB3-93AA-02034F1B0841}"/>
              </a:ext>
            </a:extLst>
          </p:cNvPr>
          <p:cNvPicPr>
            <a:picLocks noGrp="1" noChangeAspect="1"/>
          </p:cNvPicPr>
          <p:nvPr>
            <p:ph idx="1"/>
          </p:nvPr>
        </p:nvPicPr>
        <p:blipFill>
          <a:blip r:embed="rId2"/>
          <a:stretch>
            <a:fillRect/>
          </a:stretch>
        </p:blipFill>
        <p:spPr>
          <a:xfrm>
            <a:off x="1451578" y="2016124"/>
            <a:ext cx="9603275" cy="3949669"/>
          </a:xfrm>
        </p:spPr>
      </p:pic>
    </p:spTree>
    <p:extLst>
      <p:ext uri="{BB962C8B-B14F-4D97-AF65-F5344CB8AC3E}">
        <p14:creationId xmlns:p14="http://schemas.microsoft.com/office/powerpoint/2010/main" val="10502812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78945-EDA3-4979-8741-C13E0E40491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Nested for loop</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04524F9-E1BA-488F-8F14-6193042C780D}"/>
              </a:ext>
            </a:extLst>
          </p:cNvPr>
          <p:cNvPicPr>
            <a:picLocks noGrp="1" noChangeAspect="1"/>
          </p:cNvPicPr>
          <p:nvPr>
            <p:ph idx="1"/>
          </p:nvPr>
        </p:nvPicPr>
        <p:blipFill>
          <a:blip r:embed="rId2"/>
          <a:stretch>
            <a:fillRect/>
          </a:stretch>
        </p:blipFill>
        <p:spPr>
          <a:xfrm>
            <a:off x="1451580" y="2016124"/>
            <a:ext cx="9603274" cy="3949669"/>
          </a:xfrm>
        </p:spPr>
      </p:pic>
    </p:spTree>
    <p:extLst>
      <p:ext uri="{BB962C8B-B14F-4D97-AF65-F5344CB8AC3E}">
        <p14:creationId xmlns:p14="http://schemas.microsoft.com/office/powerpoint/2010/main" val="38913838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7D19-70D7-4912-A8FA-B3D94336396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While loop</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4FD85EA-26AE-4073-8FA5-325D45BDACF2}"/>
              </a:ext>
            </a:extLst>
          </p:cNvPr>
          <p:cNvPicPr>
            <a:picLocks noGrp="1" noChangeAspect="1"/>
          </p:cNvPicPr>
          <p:nvPr>
            <p:ph idx="1"/>
          </p:nvPr>
        </p:nvPicPr>
        <p:blipFill>
          <a:blip r:embed="rId2"/>
          <a:stretch>
            <a:fillRect/>
          </a:stretch>
        </p:blipFill>
        <p:spPr>
          <a:xfrm>
            <a:off x="1451580" y="2016124"/>
            <a:ext cx="9603274" cy="3967425"/>
          </a:xfrm>
        </p:spPr>
      </p:pic>
    </p:spTree>
    <p:extLst>
      <p:ext uri="{BB962C8B-B14F-4D97-AF65-F5344CB8AC3E}">
        <p14:creationId xmlns:p14="http://schemas.microsoft.com/office/powerpoint/2010/main" val="1293394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69F2-2FA7-4C2D-9AA6-FBAA68D379A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Do-while loop</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9AE8955-C27C-425A-B0E6-B540DAE7E8EB}"/>
              </a:ext>
            </a:extLst>
          </p:cNvPr>
          <p:cNvPicPr>
            <a:picLocks noGrp="1" noChangeAspect="1"/>
          </p:cNvPicPr>
          <p:nvPr>
            <p:ph idx="1"/>
          </p:nvPr>
        </p:nvPicPr>
        <p:blipFill>
          <a:blip r:embed="rId2"/>
          <a:stretch>
            <a:fillRect/>
          </a:stretch>
        </p:blipFill>
        <p:spPr>
          <a:xfrm>
            <a:off x="1451580" y="2016124"/>
            <a:ext cx="9603274" cy="3958547"/>
          </a:xfrm>
        </p:spPr>
      </p:pic>
    </p:spTree>
    <p:extLst>
      <p:ext uri="{BB962C8B-B14F-4D97-AF65-F5344CB8AC3E}">
        <p14:creationId xmlns:p14="http://schemas.microsoft.com/office/powerpoint/2010/main" val="2120646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57BD-25C6-4AC9-A9EB-3F7F0CDDB6F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Control statements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1F80084-6D4B-4C3A-BB5C-56282B1CC6C8}"/>
              </a:ext>
            </a:extLst>
          </p:cNvPr>
          <p:cNvSpPr>
            <a:spLocks noGrp="1"/>
          </p:cNvSpPr>
          <p:nvPr>
            <p:ph idx="1"/>
          </p:nvPr>
        </p:nvSpPr>
        <p:spPr>
          <a:xfrm>
            <a:off x="1451579" y="2015732"/>
            <a:ext cx="9603275" cy="4037749"/>
          </a:xfrm>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Control Statements: </a:t>
            </a:r>
            <a:r>
              <a:rPr lang="en-US" dirty="0">
                <a:latin typeface="Times New Roman" panose="02020603050405020304" pitchFamily="18" charset="0"/>
                <a:cs typeface="Times New Roman" panose="02020603050405020304" pitchFamily="18" charset="0"/>
              </a:rPr>
              <a:t>The control statements are nothing but conditional statements use to execute a set of statements based on condition or situation.</a:t>
            </a:r>
          </a:p>
          <a:p>
            <a:pPr algn="just"/>
            <a:r>
              <a:rPr lang="en-US" b="1" dirty="0">
                <a:latin typeface="Times New Roman" panose="02020603050405020304" pitchFamily="18" charset="0"/>
                <a:cs typeface="Times New Roman" panose="02020603050405020304" pitchFamily="18" charset="0"/>
              </a:rPr>
              <a:t>Control statements are:</a:t>
            </a:r>
          </a:p>
          <a:p>
            <a:pPr marL="457200" indent="-457200" algn="just">
              <a:buAutoNum type="arabicPeriod"/>
            </a:pPr>
            <a:r>
              <a:rPr lang="en-US" b="1" dirty="0">
                <a:latin typeface="Times New Roman" panose="02020603050405020304" pitchFamily="18" charset="0"/>
                <a:cs typeface="Times New Roman" panose="02020603050405020304" pitchFamily="18" charset="0"/>
              </a:rPr>
              <a:t>‘IF’ Statement: </a:t>
            </a:r>
            <a:r>
              <a:rPr lang="en-US" dirty="0">
                <a:latin typeface="Times New Roman" panose="02020603050405020304" pitchFamily="18" charset="0"/>
                <a:cs typeface="Times New Roman" panose="02020603050405020304" pitchFamily="18" charset="0"/>
              </a:rPr>
              <a:t>The java if statement tests the condition. It executes the ‘if’ block if condition is true.</a:t>
            </a:r>
          </a:p>
          <a:p>
            <a:pPr marL="457200" indent="-457200" algn="just">
              <a:buAutoNum type="arabicPeriod"/>
            </a:pPr>
            <a:r>
              <a:rPr lang="en-US" b="1" dirty="0">
                <a:latin typeface="Times New Roman" panose="02020603050405020304" pitchFamily="18" charset="0"/>
                <a:cs typeface="Times New Roman" panose="02020603050405020304" pitchFamily="18" charset="0"/>
              </a:rPr>
              <a:t>‘IF-ELSE’ Statement: </a:t>
            </a:r>
            <a:r>
              <a:rPr lang="en-US" dirty="0">
                <a:latin typeface="Times New Roman" panose="02020603050405020304" pitchFamily="18" charset="0"/>
                <a:cs typeface="Times New Roman" panose="02020603050405020304" pitchFamily="18" charset="0"/>
              </a:rPr>
              <a:t>The java ‘if-else’ statement also tests the condition. It executes the ‘if’ block if condition is true otherwise ‘else’ block is executed.</a:t>
            </a:r>
          </a:p>
          <a:p>
            <a:pPr marL="457200" indent="-457200" algn="just">
              <a:buAutoNum type="arabicPeriod"/>
            </a:pPr>
            <a:r>
              <a:rPr lang="en-US" b="1" dirty="0">
                <a:latin typeface="Times New Roman" panose="02020603050405020304" pitchFamily="18" charset="0"/>
                <a:cs typeface="Times New Roman" panose="02020603050405020304" pitchFamily="18" charset="0"/>
              </a:rPr>
              <a:t>‘IF-ELSE-IF’ Statement: </a:t>
            </a:r>
            <a:r>
              <a:rPr lang="en-US" dirty="0">
                <a:latin typeface="Times New Roman" panose="02020603050405020304" pitchFamily="18" charset="0"/>
                <a:cs typeface="Times New Roman" panose="02020603050405020304" pitchFamily="18" charset="0"/>
              </a:rPr>
              <a:t>‘If-else-if’ ladder statement executes one condition from multiple statements.</a:t>
            </a:r>
          </a:p>
          <a:p>
            <a:pPr marL="457200" indent="-457200" algn="just">
              <a:buAutoNum type="arabicPeriod"/>
            </a:pPr>
            <a:r>
              <a:rPr lang="en-US" b="1" dirty="0">
                <a:latin typeface="Times New Roman" panose="02020603050405020304" pitchFamily="18" charset="0"/>
                <a:cs typeface="Times New Roman" panose="02020603050405020304" pitchFamily="18" charset="0"/>
              </a:rPr>
              <a:t>‘Nested-IF Statement: </a:t>
            </a:r>
            <a:r>
              <a:rPr lang="en-US" dirty="0">
                <a:latin typeface="Times New Roman" panose="02020603050405020304" pitchFamily="18" charset="0"/>
                <a:cs typeface="Times New Roman" panose="02020603050405020304" pitchFamily="18" charset="0"/>
              </a:rPr>
              <a:t>The nested if statement represents the if block within another if block. Here, the inner if block condition executes only when outer if block condition is true.</a:t>
            </a:r>
          </a:p>
          <a:p>
            <a:pPr marL="457200" indent="-457200" algn="just">
              <a:buAutoNum type="arabicPeriod"/>
            </a:pPr>
            <a:r>
              <a:rPr lang="en-US" b="1" dirty="0">
                <a:latin typeface="Times New Roman" panose="02020603050405020304" pitchFamily="18" charset="0"/>
                <a:cs typeface="Times New Roman" panose="02020603050405020304" pitchFamily="18" charset="0"/>
              </a:rPr>
              <a:t>‘Nested-IF-ELSE Statement: </a:t>
            </a:r>
            <a:r>
              <a:rPr lang="en-US" dirty="0">
                <a:latin typeface="Times New Roman" panose="02020603050405020304" pitchFamily="18" charset="0"/>
                <a:cs typeface="Times New Roman" panose="02020603050405020304" pitchFamily="18" charset="0"/>
              </a:rPr>
              <a:t>It will execute inner block of IF-ELSE statement  when outer if condition is true. Otherwise it will execute else block within which IF-ELSE statement is present.</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17700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1259-0F07-4D32-8FE0-D7898B7A881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if statement</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DEC242C-7B60-4A28-916E-38B436728326}"/>
              </a:ext>
            </a:extLst>
          </p:cNvPr>
          <p:cNvPicPr>
            <a:picLocks noGrp="1" noChangeAspect="1"/>
          </p:cNvPicPr>
          <p:nvPr>
            <p:ph idx="1"/>
          </p:nvPr>
        </p:nvPicPr>
        <p:blipFill>
          <a:blip r:embed="rId2"/>
          <a:stretch>
            <a:fillRect/>
          </a:stretch>
        </p:blipFill>
        <p:spPr>
          <a:xfrm>
            <a:off x="1451580" y="2016124"/>
            <a:ext cx="9603274" cy="3949669"/>
          </a:xfrm>
        </p:spPr>
      </p:pic>
    </p:spTree>
    <p:extLst>
      <p:ext uri="{BB962C8B-B14F-4D97-AF65-F5344CB8AC3E}">
        <p14:creationId xmlns:p14="http://schemas.microsoft.com/office/powerpoint/2010/main" val="2469527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5D49-A426-4EAB-8E89-B6DC810E106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If-else statement</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1A8427AC-298C-4D87-A36A-485DCD62F2FA}"/>
              </a:ext>
            </a:extLst>
          </p:cNvPr>
          <p:cNvPicPr>
            <a:picLocks noGrp="1" noChangeAspect="1"/>
          </p:cNvPicPr>
          <p:nvPr>
            <p:ph idx="1"/>
          </p:nvPr>
        </p:nvPicPr>
        <p:blipFill>
          <a:blip r:embed="rId2"/>
          <a:stretch>
            <a:fillRect/>
          </a:stretch>
        </p:blipFill>
        <p:spPr>
          <a:xfrm>
            <a:off x="1451580" y="2016124"/>
            <a:ext cx="9603274" cy="3958547"/>
          </a:xfrm>
        </p:spPr>
      </p:pic>
    </p:spTree>
    <p:extLst>
      <p:ext uri="{BB962C8B-B14F-4D97-AF65-F5344CB8AC3E}">
        <p14:creationId xmlns:p14="http://schemas.microsoft.com/office/powerpoint/2010/main" val="5323151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C8D79-28E8-4CD5-9072-6590883B550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If-else-if statement</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FAA94DD-8F99-4B48-BBEE-7FF5AE7C2856}"/>
              </a:ext>
            </a:extLst>
          </p:cNvPr>
          <p:cNvPicPr>
            <a:picLocks noGrp="1" noChangeAspect="1"/>
          </p:cNvPicPr>
          <p:nvPr>
            <p:ph idx="1"/>
          </p:nvPr>
        </p:nvPicPr>
        <p:blipFill>
          <a:blip r:embed="rId2"/>
          <a:stretch>
            <a:fillRect/>
          </a:stretch>
        </p:blipFill>
        <p:spPr>
          <a:xfrm>
            <a:off x="1451580" y="2016124"/>
            <a:ext cx="9603274" cy="3949669"/>
          </a:xfrm>
        </p:spPr>
      </p:pic>
    </p:spTree>
    <p:extLst>
      <p:ext uri="{BB962C8B-B14F-4D97-AF65-F5344CB8AC3E}">
        <p14:creationId xmlns:p14="http://schemas.microsoft.com/office/powerpoint/2010/main" val="37599825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9D03-5246-4767-8E47-B5F3B0F09E1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Nested-if statement</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B94CC4D-E121-44D9-8EC5-B766C50447D4}"/>
              </a:ext>
            </a:extLst>
          </p:cNvPr>
          <p:cNvPicPr>
            <a:picLocks noGrp="1" noChangeAspect="1"/>
          </p:cNvPicPr>
          <p:nvPr>
            <p:ph idx="1"/>
          </p:nvPr>
        </p:nvPicPr>
        <p:blipFill>
          <a:blip r:embed="rId2"/>
          <a:stretch>
            <a:fillRect/>
          </a:stretch>
        </p:blipFill>
        <p:spPr>
          <a:xfrm>
            <a:off x="1451580" y="2016124"/>
            <a:ext cx="9603274" cy="3958547"/>
          </a:xfrm>
        </p:spPr>
      </p:pic>
    </p:spTree>
    <p:extLst>
      <p:ext uri="{BB962C8B-B14F-4D97-AF65-F5344CB8AC3E}">
        <p14:creationId xmlns:p14="http://schemas.microsoft.com/office/powerpoint/2010/main" val="1922187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9ED8-1DD1-40CA-A81A-A7775F9FA92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installation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4869F37-897E-44A4-BC3B-6D22CFD1FF71}"/>
              </a:ext>
            </a:extLst>
          </p:cNvPr>
          <p:cNvSpPr>
            <a:spLocks noGrp="1"/>
          </p:cNvSpPr>
          <p:nvPr>
            <p:ph idx="1"/>
          </p:nvPr>
        </p:nvSpPr>
        <p:spPr/>
        <p:txBody>
          <a:bodyPr>
            <a:normAutofit fontScale="92500" lnSpcReduction="20000"/>
          </a:bodyPr>
          <a:lstStyle/>
          <a:p>
            <a:pPr algn="just"/>
            <a:r>
              <a:rPr lang="en-US" b="1" dirty="0">
                <a:latin typeface="Times New Roman" panose="02020603050405020304" pitchFamily="18" charset="0"/>
                <a:cs typeface="Times New Roman" panose="02020603050405020304" pitchFamily="18" charset="0"/>
              </a:rPr>
              <a:t>To Uninstall Software:</a:t>
            </a:r>
          </a:p>
          <a:p>
            <a:pPr marL="0" indent="0" algn="just">
              <a:buNone/>
            </a:pPr>
            <a:r>
              <a:rPr lang="en-US" dirty="0">
                <a:latin typeface="Times New Roman" panose="02020603050405020304" pitchFamily="18" charset="0"/>
                <a:cs typeface="Times New Roman" panose="02020603050405020304" pitchFamily="18" charset="0"/>
              </a:rPr>
              <a:t>1. Go to Control Panel</a:t>
            </a:r>
          </a:p>
          <a:p>
            <a:pPr marL="0" indent="0" algn="just">
              <a:buNone/>
            </a:pPr>
            <a:r>
              <a:rPr lang="en-US" dirty="0">
                <a:latin typeface="Times New Roman" panose="02020603050405020304" pitchFamily="18" charset="0"/>
                <a:cs typeface="Times New Roman" panose="02020603050405020304" pitchFamily="18" charset="0"/>
              </a:rPr>
              <a:t>2. Programs</a:t>
            </a:r>
          </a:p>
          <a:p>
            <a:pPr marL="0" indent="0" algn="just">
              <a:buNone/>
            </a:pPr>
            <a:r>
              <a:rPr lang="en-US" dirty="0">
                <a:latin typeface="Times New Roman" panose="02020603050405020304" pitchFamily="18" charset="0"/>
                <a:cs typeface="Times New Roman" panose="02020603050405020304" pitchFamily="18" charset="0"/>
              </a:rPr>
              <a:t>3. Uninstall software you want.</a:t>
            </a:r>
          </a:p>
          <a:p>
            <a:pPr algn="just"/>
            <a:r>
              <a:rPr lang="en-US" b="1" dirty="0">
                <a:latin typeface="Times New Roman" panose="02020603050405020304" pitchFamily="18" charset="0"/>
                <a:cs typeface="Times New Roman" panose="02020603050405020304" pitchFamily="18" charset="0"/>
              </a:rPr>
              <a:t>To check java installed or not:</a:t>
            </a:r>
          </a:p>
          <a:p>
            <a:pPr marL="0" indent="0" algn="just">
              <a:buNone/>
            </a:pPr>
            <a:r>
              <a:rPr lang="en-US" dirty="0">
                <a:latin typeface="Times New Roman" panose="02020603050405020304" pitchFamily="18" charset="0"/>
                <a:cs typeface="Times New Roman" panose="02020603050405020304" pitchFamily="18" charset="0"/>
              </a:rPr>
              <a:t>1. Go to ‘C’ drive.</a:t>
            </a:r>
          </a:p>
          <a:p>
            <a:pPr marL="0" indent="0" algn="just">
              <a:buNone/>
            </a:pPr>
            <a:r>
              <a:rPr lang="en-US" dirty="0">
                <a:latin typeface="Times New Roman" panose="02020603050405020304" pitchFamily="18" charset="0"/>
                <a:cs typeface="Times New Roman" panose="02020603050405020304" pitchFamily="18" charset="0"/>
              </a:rPr>
              <a:t>2. Program files.</a:t>
            </a:r>
          </a:p>
          <a:p>
            <a:pPr marL="0" indent="0" algn="just">
              <a:buNone/>
            </a:pPr>
            <a:r>
              <a:rPr lang="en-US" dirty="0">
                <a:latin typeface="Times New Roman" panose="02020603050405020304" pitchFamily="18" charset="0"/>
                <a:cs typeface="Times New Roman" panose="02020603050405020304" pitchFamily="18" charset="0"/>
              </a:rPr>
              <a:t>3. Java file check.</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04961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CD06-9D7C-4155-9D9E-5226417156C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Nested-if-else statement</a:t>
            </a:r>
            <a:endParaRPr lang="en-IN"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79B0AA9-C6AC-4ABE-B64F-879FB8C2EC5D}"/>
              </a:ext>
            </a:extLst>
          </p:cNvPr>
          <p:cNvPicPr>
            <a:picLocks noGrp="1" noChangeAspect="1"/>
          </p:cNvPicPr>
          <p:nvPr>
            <p:ph idx="1"/>
          </p:nvPr>
        </p:nvPicPr>
        <p:blipFill>
          <a:blip r:embed="rId2"/>
          <a:stretch>
            <a:fillRect/>
          </a:stretch>
        </p:blipFill>
        <p:spPr>
          <a:xfrm>
            <a:off x="1451580" y="2016125"/>
            <a:ext cx="9603274" cy="3923036"/>
          </a:xfrm>
        </p:spPr>
      </p:pic>
    </p:spTree>
    <p:extLst>
      <p:ext uri="{BB962C8B-B14F-4D97-AF65-F5344CB8AC3E}">
        <p14:creationId xmlns:p14="http://schemas.microsoft.com/office/powerpoint/2010/main" val="385077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D4ED-D7AE-47CC-BCE8-D4CD4FCF04A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Switch statement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A667E2C-DF0A-42C0-BE02-886EEBAC1C57}"/>
              </a:ext>
            </a:extLst>
          </p:cNvPr>
          <p:cNvSpPr>
            <a:spLocks noGrp="1"/>
          </p:cNvSpPr>
          <p:nvPr>
            <p:ph idx="1"/>
          </p:nvPr>
        </p:nvSpPr>
        <p:spPr>
          <a:xfrm>
            <a:off x="1451579" y="2015732"/>
            <a:ext cx="9603275" cy="4100983"/>
          </a:xfrm>
        </p:spPr>
        <p:txBody>
          <a:bodyPr>
            <a:normAutofit fontScale="77500" lnSpcReduction="20000"/>
          </a:bodyPr>
          <a:lstStyle/>
          <a:p>
            <a:pPr algn="just"/>
            <a:r>
              <a:rPr lang="en-US" dirty="0">
                <a:latin typeface="Times New Roman" panose="02020603050405020304" pitchFamily="18" charset="0"/>
                <a:cs typeface="Times New Roman" panose="02020603050405020304" pitchFamily="18" charset="0"/>
              </a:rPr>
              <a:t>The java switch statement execute one statement from multiple conditions. In other words, The switch statement tests the equality of a variable against multiple values.</a:t>
            </a:r>
          </a:p>
          <a:p>
            <a:pPr algn="just"/>
            <a:r>
              <a:rPr lang="en-US" dirty="0">
                <a:latin typeface="Times New Roman" panose="02020603050405020304" pitchFamily="18" charset="0"/>
                <a:cs typeface="Times New Roman" panose="02020603050405020304" pitchFamily="18" charset="0"/>
              </a:rPr>
              <a:t>There can be one or N number of case values for switch expression.</a:t>
            </a:r>
          </a:p>
          <a:p>
            <a:pPr algn="just"/>
            <a:r>
              <a:rPr lang="en-US" dirty="0">
                <a:latin typeface="Times New Roman" panose="02020603050405020304" pitchFamily="18" charset="0"/>
                <a:cs typeface="Times New Roman" panose="02020603050405020304" pitchFamily="18" charset="0"/>
              </a:rPr>
              <a:t>The case value must be of switch expression type only. The case value must be constant.</a:t>
            </a:r>
          </a:p>
          <a:p>
            <a:pPr algn="just"/>
            <a:r>
              <a:rPr lang="en-US" dirty="0">
                <a:latin typeface="Times New Roman" panose="02020603050405020304" pitchFamily="18" charset="0"/>
                <a:cs typeface="Times New Roman" panose="02020603050405020304" pitchFamily="18" charset="0"/>
              </a:rPr>
              <a:t>The case value must be unique. In case of duplicate value, it gives Compile-time error.</a:t>
            </a:r>
          </a:p>
          <a:p>
            <a:pPr algn="just"/>
            <a:r>
              <a:rPr lang="en-US" dirty="0">
                <a:latin typeface="Times New Roman" panose="02020603050405020304" pitchFamily="18" charset="0"/>
                <a:cs typeface="Times New Roman" panose="02020603050405020304" pitchFamily="18" charset="0"/>
              </a:rPr>
              <a:t>Each case statement can have break statement. When control reaches to the break statement, it jumps the control after the switch expression. If the break statement is not found, it executes the next case.</a:t>
            </a:r>
          </a:p>
          <a:p>
            <a:pPr algn="just"/>
            <a:r>
              <a:rPr lang="en-US" b="1" dirty="0">
                <a:latin typeface="Times New Roman" panose="02020603050405020304" pitchFamily="18" charset="0"/>
                <a:cs typeface="Times New Roman" panose="02020603050405020304" pitchFamily="18" charset="0"/>
              </a:rPr>
              <a:t>BREAK: </a:t>
            </a:r>
            <a:r>
              <a:rPr lang="en-US" dirty="0">
                <a:latin typeface="Times New Roman" panose="02020603050405020304" pitchFamily="18" charset="0"/>
                <a:cs typeface="Times New Roman" panose="02020603050405020304" pitchFamily="18" charset="0"/>
              </a:rPr>
              <a:t>Java break is keyword is used to break loop or switch statement. It breaks the current flow of the program at specified condition.</a:t>
            </a:r>
          </a:p>
          <a:p>
            <a:pPr algn="just"/>
            <a:r>
              <a:rPr lang="en-US" b="1" dirty="0">
                <a:latin typeface="Times New Roman" panose="02020603050405020304" pitchFamily="18" charset="0"/>
                <a:cs typeface="Times New Roman" panose="02020603050405020304" pitchFamily="18" charset="0"/>
              </a:rPr>
              <a:t>CASE: </a:t>
            </a:r>
            <a:r>
              <a:rPr lang="en-US" dirty="0">
                <a:latin typeface="Times New Roman" panose="02020603050405020304" pitchFamily="18" charset="0"/>
                <a:cs typeface="Times New Roman" panose="02020603050405020304" pitchFamily="18" charset="0"/>
              </a:rPr>
              <a:t>Java case keyword is used with switch statement to mark blocks of text.</a:t>
            </a:r>
          </a:p>
          <a:p>
            <a:pPr algn="just"/>
            <a:r>
              <a:rPr lang="en-US" b="1" dirty="0">
                <a:latin typeface="Times New Roman" panose="02020603050405020304" pitchFamily="18" charset="0"/>
                <a:cs typeface="Times New Roman" panose="02020603050405020304" pitchFamily="18" charset="0"/>
              </a:rPr>
              <a:t>DEFAULT:</a:t>
            </a:r>
            <a:r>
              <a:rPr lang="en-US" dirty="0">
                <a:latin typeface="Times New Roman" panose="02020603050405020304" pitchFamily="18" charset="0"/>
                <a:cs typeface="Times New Roman" panose="02020603050405020304" pitchFamily="18" charset="0"/>
              </a:rPr>
              <a:t> Java default keyword is used to specify the default block of code in switch statement.</a:t>
            </a:r>
          </a:p>
          <a:p>
            <a:pPr algn="just"/>
            <a:r>
              <a:rPr lang="en-US" b="1" dirty="0">
                <a:latin typeface="Times New Roman" panose="02020603050405020304" pitchFamily="18" charset="0"/>
                <a:cs typeface="Times New Roman" panose="02020603050405020304" pitchFamily="18" charset="0"/>
              </a:rPr>
              <a:t>SWITCH:</a:t>
            </a:r>
            <a:r>
              <a:rPr lang="en-US" dirty="0">
                <a:latin typeface="Times New Roman" panose="02020603050405020304" pitchFamily="18" charset="0"/>
                <a:cs typeface="Times New Roman" panose="02020603050405020304" pitchFamily="18" charset="0"/>
              </a:rPr>
              <a:t> The java switch keyword contains switch statement that executes code based on test value. </a:t>
            </a:r>
          </a:p>
          <a:p>
            <a:pPr algn="just"/>
            <a:endParaRPr 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88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6FD6-7B16-4AE3-9DBE-28EE7AB84BF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Switch statement</a:t>
            </a:r>
            <a:endParaRPr lang="en-IN" dirty="0"/>
          </a:p>
        </p:txBody>
      </p:sp>
      <p:pic>
        <p:nvPicPr>
          <p:cNvPr id="5" name="Content Placeholder 4">
            <a:extLst>
              <a:ext uri="{FF2B5EF4-FFF2-40B4-BE49-F238E27FC236}">
                <a16:creationId xmlns:a16="http://schemas.microsoft.com/office/drawing/2014/main" id="{FD1E1A7E-304E-40F7-AAF4-FB12800718A1}"/>
              </a:ext>
            </a:extLst>
          </p:cNvPr>
          <p:cNvPicPr>
            <a:picLocks noGrp="1" noChangeAspect="1"/>
          </p:cNvPicPr>
          <p:nvPr>
            <p:ph idx="1"/>
          </p:nvPr>
        </p:nvPicPr>
        <p:blipFill>
          <a:blip r:embed="rId2"/>
          <a:stretch>
            <a:fillRect/>
          </a:stretch>
        </p:blipFill>
        <p:spPr>
          <a:xfrm>
            <a:off x="1451580" y="2016125"/>
            <a:ext cx="9603274" cy="4037356"/>
          </a:xfrm>
        </p:spPr>
      </p:pic>
    </p:spTree>
    <p:extLst>
      <p:ext uri="{BB962C8B-B14F-4D97-AF65-F5344CB8AC3E}">
        <p14:creationId xmlns:p14="http://schemas.microsoft.com/office/powerpoint/2010/main" val="22755060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32D2B-E66C-4B43-8CC0-6FE7CFBFE1E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array</a:t>
            </a:r>
            <a:endParaRPr lang="en-IN" dirty="0"/>
          </a:p>
        </p:txBody>
      </p:sp>
      <p:sp>
        <p:nvSpPr>
          <p:cNvPr id="3" name="Content Placeholder 2">
            <a:extLst>
              <a:ext uri="{FF2B5EF4-FFF2-40B4-BE49-F238E27FC236}">
                <a16:creationId xmlns:a16="http://schemas.microsoft.com/office/drawing/2014/main" id="{3DF8BA18-632F-49E4-8297-E87523F2DCF6}"/>
              </a:ext>
            </a:extLst>
          </p:cNvPr>
          <p:cNvSpPr>
            <a:spLocks noGrp="1"/>
          </p:cNvSpPr>
          <p:nvPr>
            <p:ph idx="1"/>
          </p:nvPr>
        </p:nvSpPr>
        <p:spPr>
          <a:xfrm>
            <a:off x="1451579" y="2015732"/>
            <a:ext cx="9603275" cy="3967818"/>
          </a:xfrm>
        </p:spPr>
        <p:txBody>
          <a:bodyPr>
            <a:normAutofit fontScale="92500" lnSpcReduction="10000"/>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An array is a collection of similar type of elements which has contiguous memory location.</a:t>
            </a:r>
          </a:p>
          <a:p>
            <a:pPr algn="just"/>
            <a:r>
              <a:rPr lang="en-US" b="1" i="0" dirty="0">
                <a:effectLst/>
                <a:latin typeface="Times New Roman" panose="02020603050405020304" pitchFamily="18" charset="0"/>
                <a:cs typeface="Times New Roman" panose="02020603050405020304" pitchFamily="18" charset="0"/>
              </a:rPr>
              <a:t>Java array</a:t>
            </a:r>
            <a:r>
              <a:rPr lang="en-US" b="0" i="0" dirty="0">
                <a:solidFill>
                  <a:srgbClr val="000000"/>
                </a:solidFill>
                <a:effectLst/>
                <a:latin typeface="Times New Roman" panose="02020603050405020304" pitchFamily="18" charset="0"/>
                <a:cs typeface="Times New Roman" panose="02020603050405020304" pitchFamily="18" charset="0"/>
              </a:rPr>
              <a:t> is an object which contains elements of a similar data type. </a:t>
            </a:r>
            <a:endParaRPr lang="en-US"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The elements of an array are stored in a contiguous memory location. </a:t>
            </a:r>
          </a:p>
          <a:p>
            <a:pPr algn="just"/>
            <a:r>
              <a:rPr lang="en-US" b="0" i="0" dirty="0">
                <a:solidFill>
                  <a:srgbClr val="000000"/>
                </a:solidFill>
                <a:effectLst/>
                <a:latin typeface="Times New Roman" panose="02020603050405020304" pitchFamily="18" charset="0"/>
                <a:cs typeface="Times New Roman" panose="02020603050405020304" pitchFamily="18" charset="0"/>
              </a:rPr>
              <a:t>It is a data structure where we store similar elements. </a:t>
            </a:r>
            <a:endParaRPr lang="en-US" dirty="0">
              <a:solidFill>
                <a:srgbClr val="000000"/>
              </a:solidFill>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We can store only a fixed set of elements in a Java array.</a:t>
            </a:r>
          </a:p>
          <a:p>
            <a:pPr algn="just"/>
            <a:r>
              <a:rPr lang="en-US" b="0" i="0" dirty="0">
                <a:solidFill>
                  <a:srgbClr val="000000"/>
                </a:solidFill>
                <a:effectLst/>
                <a:latin typeface="Times New Roman" panose="02020603050405020304" pitchFamily="18" charset="0"/>
                <a:cs typeface="Times New Roman" panose="02020603050405020304" pitchFamily="18" charset="0"/>
              </a:rPr>
              <a:t>Array in Java is index-based, the first element of the array is stored at the 0th index, 2nd element is stored on 1st index and so on.</a:t>
            </a:r>
          </a:p>
          <a:p>
            <a:pPr marL="0" indent="0" algn="just">
              <a:buNone/>
            </a:pPr>
            <a:r>
              <a:rPr lang="en-US" b="0" i="0" dirty="0">
                <a:solidFill>
                  <a:srgbClr val="000000"/>
                </a:solidFill>
                <a:effectLst/>
                <a:latin typeface="Times New Roman" panose="02020603050405020304" pitchFamily="18" charset="0"/>
                <a:cs typeface="Times New Roman" panose="02020603050405020304" pitchFamily="18" charset="0"/>
              </a:rPr>
              <a:t>                    </a:t>
            </a:r>
          </a:p>
          <a:p>
            <a:pPr marL="0" indent="0" algn="just">
              <a:buNone/>
            </a:pPr>
            <a:r>
              <a:rPr lang="en-US" dirty="0">
                <a:solidFill>
                  <a:srgbClr val="000000"/>
                </a:solidFill>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1E66309C-6366-4733-9F0C-1D1B24688D6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Verdana" panose="020B0604030504040204" pitchFamily="34" charset="0"/>
              </a:rPr>
              <a:t>C/C++.</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7400" b="0" i="0" u="none" strike="noStrike" cap="none" normalizeH="0" baseline="0">
                <a:ln>
                  <a:noFill/>
                </a:ln>
                <a:solidFill>
                  <a:schemeClr val="tx1"/>
                </a:solidFill>
                <a:effectLst/>
                <a:latin typeface="Arial" panose="020B0604020202020204" pitchFamily="34" charset="0"/>
              </a:rPr>
              <a:t>             </a:t>
            </a: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894232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14B35-BDCF-493C-9C87-86AA0423136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array</a:t>
            </a:r>
            <a:endParaRPr lang="en-IN" dirty="0"/>
          </a:p>
        </p:txBody>
      </p:sp>
      <p:sp>
        <p:nvSpPr>
          <p:cNvPr id="3" name="Content Placeholder 2">
            <a:extLst>
              <a:ext uri="{FF2B5EF4-FFF2-40B4-BE49-F238E27FC236}">
                <a16:creationId xmlns:a16="http://schemas.microsoft.com/office/drawing/2014/main" id="{0247F144-FBDB-4D50-91F3-4BC7870492E2}"/>
              </a:ext>
            </a:extLst>
          </p:cNvPr>
          <p:cNvSpPr>
            <a:spLocks noGrp="1"/>
          </p:cNvSpPr>
          <p:nvPr>
            <p:ph idx="1"/>
          </p:nvPr>
        </p:nvSpPr>
        <p:spPr>
          <a:xfrm>
            <a:off x="1451579" y="2015732"/>
            <a:ext cx="9603275" cy="3843530"/>
          </a:xfrm>
        </p:spPr>
        <p:txBody>
          <a:bodyPr>
            <a:normAutofit fontScale="92500" lnSpcReduction="10000"/>
          </a:bodyPr>
          <a:lstStyle/>
          <a:p>
            <a:pPr algn="just"/>
            <a:r>
              <a:rPr lang="en-US" b="0" i="0" dirty="0">
                <a:solidFill>
                  <a:srgbClr val="610B4B"/>
                </a:solidFill>
                <a:effectLst/>
                <a:latin typeface="Times New Roman" panose="02020603050405020304" pitchFamily="18" charset="0"/>
                <a:cs typeface="Times New Roman" panose="02020603050405020304" pitchFamily="18" charset="0"/>
              </a:rPr>
              <a:t>Advantages</a:t>
            </a:r>
          </a:p>
          <a:p>
            <a:pPr algn="just">
              <a:buFontTx/>
              <a:buChar char="-"/>
            </a:pPr>
            <a:r>
              <a:rPr lang="en-US" b="1" dirty="0">
                <a:solidFill>
                  <a:srgbClr val="000000"/>
                </a:solidFill>
                <a:effectLst/>
                <a:latin typeface="Times New Roman" panose="02020603050405020304" pitchFamily="18" charset="0"/>
                <a:cs typeface="Times New Roman" panose="02020603050405020304" pitchFamily="18" charset="0"/>
              </a:rPr>
              <a:t>Code Optimization:</a:t>
            </a:r>
            <a:r>
              <a:rPr lang="en-US" b="0" dirty="0">
                <a:solidFill>
                  <a:srgbClr val="000000"/>
                </a:solidFill>
                <a:effectLst/>
                <a:latin typeface="Times New Roman" panose="02020603050405020304" pitchFamily="18" charset="0"/>
                <a:cs typeface="Times New Roman" panose="02020603050405020304" pitchFamily="18" charset="0"/>
              </a:rPr>
              <a:t> It makes the code optimized, we can retrieve or sort the data efficiently.</a:t>
            </a:r>
          </a:p>
          <a:p>
            <a:pPr algn="just">
              <a:buFontTx/>
              <a:buChar char="-"/>
            </a:pPr>
            <a:r>
              <a:rPr lang="en-US" b="1" dirty="0">
                <a:solidFill>
                  <a:srgbClr val="000000"/>
                </a:solidFill>
                <a:effectLst/>
                <a:latin typeface="Times New Roman" panose="02020603050405020304" pitchFamily="18" charset="0"/>
                <a:cs typeface="Times New Roman" panose="02020603050405020304" pitchFamily="18" charset="0"/>
              </a:rPr>
              <a:t>Random access:</a:t>
            </a:r>
            <a:r>
              <a:rPr lang="en-US" b="0" dirty="0">
                <a:solidFill>
                  <a:srgbClr val="000000"/>
                </a:solidFill>
                <a:effectLst/>
                <a:latin typeface="Times New Roman" panose="02020603050405020304" pitchFamily="18" charset="0"/>
                <a:cs typeface="Times New Roman" panose="02020603050405020304" pitchFamily="18" charset="0"/>
              </a:rPr>
              <a:t> We can get any data located at an index position.</a:t>
            </a:r>
          </a:p>
          <a:p>
            <a:pPr algn="just"/>
            <a:r>
              <a:rPr lang="en-US" b="0" i="0" dirty="0">
                <a:solidFill>
                  <a:srgbClr val="610B4B"/>
                </a:solidFill>
                <a:effectLst/>
                <a:latin typeface="Times New Roman" panose="02020603050405020304" pitchFamily="18" charset="0"/>
                <a:cs typeface="Times New Roman" panose="02020603050405020304" pitchFamily="18" charset="0"/>
              </a:rPr>
              <a:t>Disadvantages</a:t>
            </a:r>
          </a:p>
          <a:p>
            <a:pPr algn="just">
              <a:buFontTx/>
              <a:buChar char="-"/>
            </a:pPr>
            <a:r>
              <a:rPr lang="en-US" b="1" dirty="0">
                <a:solidFill>
                  <a:srgbClr val="000000"/>
                </a:solidFill>
                <a:effectLst/>
                <a:latin typeface="Times New Roman" panose="02020603050405020304" pitchFamily="18" charset="0"/>
                <a:cs typeface="Times New Roman" panose="02020603050405020304" pitchFamily="18" charset="0"/>
              </a:rPr>
              <a:t>Size Limit:</a:t>
            </a:r>
            <a:r>
              <a:rPr lang="en-US" b="0" dirty="0">
                <a:solidFill>
                  <a:srgbClr val="000000"/>
                </a:solidFill>
                <a:effectLst/>
                <a:latin typeface="Times New Roman" panose="02020603050405020304" pitchFamily="18" charset="0"/>
                <a:cs typeface="Times New Roman" panose="02020603050405020304" pitchFamily="18" charset="0"/>
              </a:rPr>
              <a:t> We can store only the fixed size of elements in the array. It doesn't grow its size at runtime. To solve this problem, collection framework is used in Java which grows automatically.</a:t>
            </a:r>
          </a:p>
          <a:p>
            <a:pPr algn="just">
              <a:buFontTx/>
              <a:buChar char="-"/>
            </a:pPr>
            <a:r>
              <a:rPr lang="en-IN" dirty="0">
                <a:latin typeface="Times New Roman" panose="02020603050405020304" pitchFamily="18" charset="0"/>
                <a:cs typeface="Times New Roman" panose="02020603050405020304" pitchFamily="18" charset="0"/>
              </a:rPr>
              <a:t>Dynamic array is not possible.</a:t>
            </a:r>
          </a:p>
          <a:p>
            <a:pPr algn="just">
              <a:buFontTx/>
              <a:buChar char="-"/>
            </a:pPr>
            <a:r>
              <a:rPr lang="en-IN" dirty="0">
                <a:latin typeface="Times New Roman" panose="02020603050405020304" pitchFamily="18" charset="0"/>
                <a:cs typeface="Times New Roman" panose="02020603050405020304" pitchFamily="18" charset="0"/>
              </a:rPr>
              <a:t>In an array only Homogeneous Information we are able to store.</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7788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3C867-E186-45D8-869A-5AD257E1DB4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array</a:t>
            </a:r>
            <a:endParaRPr lang="en-IN" dirty="0"/>
          </a:p>
        </p:txBody>
      </p:sp>
      <p:sp>
        <p:nvSpPr>
          <p:cNvPr id="3" name="Content Placeholder 2">
            <a:extLst>
              <a:ext uri="{FF2B5EF4-FFF2-40B4-BE49-F238E27FC236}">
                <a16:creationId xmlns:a16="http://schemas.microsoft.com/office/drawing/2014/main" id="{02C18C9F-E53E-4F63-AB28-940AE0BD2ED5}"/>
              </a:ext>
            </a:extLst>
          </p:cNvPr>
          <p:cNvSpPr>
            <a:spLocks noGrp="1"/>
          </p:cNvSpPr>
          <p:nvPr>
            <p:ph idx="1"/>
          </p:nvPr>
        </p:nvSpPr>
        <p:spPr>
          <a:xfrm>
            <a:off x="1451579" y="2015732"/>
            <a:ext cx="9603275" cy="4322924"/>
          </a:xfrm>
        </p:spPr>
        <p:txBody>
          <a:bodyPr>
            <a:normAutofit fontScale="92500" lnSpcReduction="20000"/>
          </a:bodyPr>
          <a:lstStyle/>
          <a:p>
            <a:pPr algn="just"/>
            <a:r>
              <a:rPr lang="en-US" b="1" dirty="0">
                <a:latin typeface="Times New Roman" panose="02020603050405020304" pitchFamily="18" charset="0"/>
                <a:cs typeface="Times New Roman" panose="02020603050405020304" pitchFamily="18" charset="0"/>
              </a:rPr>
              <a:t>Before Array: </a:t>
            </a:r>
            <a:r>
              <a:rPr lang="en-US" dirty="0">
                <a:latin typeface="Times New Roman" panose="02020603050405020304" pitchFamily="18" charset="0"/>
                <a:cs typeface="Times New Roman" panose="02020603050405020304" pitchFamily="18" charset="0"/>
              </a:rPr>
              <a:t>We save Name (String) with variable like,</a:t>
            </a:r>
          </a:p>
          <a:p>
            <a:pPr marL="0" indent="0" algn="just">
              <a:buNone/>
            </a:pPr>
            <a:r>
              <a:rPr lang="en-US" dirty="0">
                <a:latin typeface="Times New Roman" panose="02020603050405020304" pitchFamily="18" charset="0"/>
                <a:cs typeface="Times New Roman" panose="02020603050405020304" pitchFamily="18" charset="0"/>
              </a:rPr>
              <a:t>                   </a:t>
            </a:r>
            <a:r>
              <a:rPr lang="en-US" dirty="0">
                <a:solidFill>
                  <a:srgbClr val="0000FF"/>
                </a:solidFill>
                <a:latin typeface="Times New Roman" panose="02020603050405020304" pitchFamily="18" charset="0"/>
                <a:cs typeface="Times New Roman" panose="02020603050405020304" pitchFamily="18" charset="0"/>
              </a:rPr>
              <a:t>String name  =  “</a:t>
            </a:r>
            <a:r>
              <a:rPr lang="en-US" dirty="0" err="1">
                <a:solidFill>
                  <a:srgbClr val="0000FF"/>
                </a:solidFill>
                <a:latin typeface="Times New Roman" panose="02020603050405020304" pitchFamily="18" charset="0"/>
                <a:cs typeface="Times New Roman" panose="02020603050405020304" pitchFamily="18" charset="0"/>
              </a:rPr>
              <a:t>abc</a:t>
            </a:r>
            <a:r>
              <a:rPr lang="en-US" dirty="0">
                <a:solidFill>
                  <a:srgbClr val="0000FF"/>
                </a:solidFill>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But now in array we use.</a:t>
            </a:r>
          </a:p>
          <a:p>
            <a:pPr marL="0" indent="0" algn="just">
              <a:buNone/>
            </a:pPr>
            <a:r>
              <a:rPr lang="en-US" dirty="0">
                <a:solidFill>
                  <a:srgbClr val="FF0000"/>
                </a:solidFill>
                <a:latin typeface="Times New Roman" panose="02020603050405020304" pitchFamily="18" charset="0"/>
                <a:cs typeface="Times New Roman" panose="02020603050405020304" pitchFamily="18" charset="0"/>
              </a:rPr>
              <a:t>                   String name; </a:t>
            </a:r>
          </a:p>
          <a:p>
            <a:pPr marL="0" indent="0" algn="just">
              <a:buNone/>
            </a:pPr>
            <a:r>
              <a:rPr lang="en-US" dirty="0">
                <a:solidFill>
                  <a:srgbClr val="FF0000"/>
                </a:solidFill>
                <a:latin typeface="Times New Roman" panose="02020603050405020304" pitchFamily="18" charset="0"/>
                <a:cs typeface="Times New Roman" panose="02020603050405020304" pitchFamily="18" charset="0"/>
              </a:rPr>
              <a:t>                   name = “</a:t>
            </a:r>
            <a:r>
              <a:rPr lang="en-US" dirty="0" err="1">
                <a:solidFill>
                  <a:srgbClr val="FF0000"/>
                </a:solidFill>
                <a:latin typeface="Times New Roman" panose="02020603050405020304" pitchFamily="18" charset="0"/>
                <a:cs typeface="Times New Roman" panose="02020603050405020304" pitchFamily="18" charset="0"/>
              </a:rPr>
              <a:t>xyz</a:t>
            </a:r>
            <a:r>
              <a:rPr lang="en-US" dirty="0">
                <a:solidFill>
                  <a:srgbClr val="FF0000"/>
                </a:solidFill>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Declaration of Array Variables: </a:t>
            </a:r>
            <a:r>
              <a:rPr lang="en-US" dirty="0">
                <a:latin typeface="Times New Roman" panose="02020603050405020304" pitchFamily="18" charset="0"/>
                <a:cs typeface="Times New Roman" panose="02020603050405020304" pitchFamily="18" charset="0"/>
              </a:rPr>
              <a:t>For declaring an array we have 3 steps.</a:t>
            </a:r>
          </a:p>
          <a:p>
            <a:pPr algn="just">
              <a:buFontTx/>
              <a:buChar char="-"/>
            </a:pPr>
            <a:r>
              <a:rPr lang="en-US" b="1" dirty="0">
                <a:latin typeface="Times New Roman" panose="02020603050405020304" pitchFamily="18" charset="0"/>
                <a:cs typeface="Times New Roman" panose="02020603050405020304" pitchFamily="18" charset="0"/>
              </a:rPr>
              <a:t>Declaring an Array: </a:t>
            </a:r>
            <a:r>
              <a:rPr lang="en-US" dirty="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int Array</a:t>
            </a:r>
            <a:r>
              <a:rPr lang="en-US" dirty="0">
                <a:latin typeface="Times New Roman" panose="02020603050405020304" pitchFamily="18" charset="0"/>
                <a:cs typeface="Times New Roman" panose="02020603050405020304" pitchFamily="18" charset="0"/>
              </a:rPr>
              <a:t>[ ];</a:t>
            </a:r>
          </a:p>
          <a:p>
            <a:pPr algn="just">
              <a:buFontTx/>
              <a:buChar char="-"/>
            </a:pPr>
            <a:r>
              <a:rPr lang="en-US" b="1" dirty="0">
                <a:latin typeface="Times New Roman" panose="02020603050405020304" pitchFamily="18" charset="0"/>
                <a:cs typeface="Times New Roman" panose="02020603050405020304" pitchFamily="18" charset="0"/>
              </a:rPr>
              <a:t>Constructing an Array:   </a:t>
            </a:r>
            <a:r>
              <a:rPr lang="en-US" dirty="0">
                <a:latin typeface="Times New Roman" panose="02020603050405020304" pitchFamily="18" charset="0"/>
                <a:cs typeface="Times New Roman" panose="02020603050405020304" pitchFamily="18" charset="0"/>
              </a:rPr>
              <a:t>String </a:t>
            </a:r>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 ] = new String[5];</a:t>
            </a:r>
          </a:p>
          <a:p>
            <a:pPr algn="just">
              <a:buFontTx/>
              <a:buChar char="-"/>
            </a:pPr>
            <a:r>
              <a:rPr lang="en-US" b="1" dirty="0">
                <a:latin typeface="Times New Roman" panose="02020603050405020304" pitchFamily="18" charset="0"/>
                <a:cs typeface="Times New Roman" panose="02020603050405020304" pitchFamily="18" charset="0"/>
              </a:rPr>
              <a:t>Initialize an Array:   </a:t>
            </a:r>
            <a:r>
              <a:rPr lang="en-US" dirty="0" err="1">
                <a:latin typeface="Times New Roman" panose="02020603050405020304" pitchFamily="18" charset="0"/>
                <a:cs typeface="Times New Roman" panose="02020603050405020304" pitchFamily="18" charset="0"/>
              </a:rPr>
              <a:t>arr</a:t>
            </a:r>
            <a:r>
              <a:rPr lang="en-US" dirty="0">
                <a:latin typeface="Times New Roman" panose="02020603050405020304" pitchFamily="18" charset="0"/>
                <a:cs typeface="Times New Roman" panose="02020603050405020304" pitchFamily="18" charset="0"/>
              </a:rPr>
              <a:t>[0] = Value;    </a:t>
            </a:r>
          </a:p>
          <a:p>
            <a:pPr marL="0" indent="0" algn="just">
              <a:buNone/>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31085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EF64-4AF9-4C61-88A8-08B8BB0DA20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array</a:t>
            </a:r>
            <a:endParaRPr lang="en-IN" dirty="0"/>
          </a:p>
        </p:txBody>
      </p:sp>
      <p:sp>
        <p:nvSpPr>
          <p:cNvPr id="3" name="Content Placeholder 2">
            <a:extLst>
              <a:ext uri="{FF2B5EF4-FFF2-40B4-BE49-F238E27FC236}">
                <a16:creationId xmlns:a16="http://schemas.microsoft.com/office/drawing/2014/main" id="{0EBE1EF2-D6F8-45E5-A331-0832BDD83DBC}"/>
              </a:ext>
            </a:extLst>
          </p:cNvPr>
          <p:cNvSpPr>
            <a:spLocks noGrp="1"/>
          </p:cNvSpPr>
          <p:nvPr>
            <p:ph idx="1"/>
          </p:nvPr>
        </p:nvSpPr>
        <p:spPr>
          <a:xfrm>
            <a:off x="1451579" y="2015732"/>
            <a:ext cx="9603275" cy="4509355"/>
          </a:xfrm>
        </p:spPr>
        <p:txBody>
          <a:bodyPr>
            <a:normAutofit fontScale="70000" lnSpcReduction="20000"/>
          </a:bodyPr>
          <a:lstStyle/>
          <a:p>
            <a:pPr algn="l"/>
            <a:r>
              <a:rPr lang="en-US" b="0" i="0" dirty="0">
                <a:solidFill>
                  <a:srgbClr val="610B38"/>
                </a:solidFill>
                <a:effectLst/>
                <a:latin typeface="Times New Roman" panose="02020603050405020304" pitchFamily="18" charset="0"/>
                <a:cs typeface="Times New Roman" panose="02020603050405020304" pitchFamily="18" charset="0"/>
              </a:rPr>
              <a:t>Types of Array in java</a:t>
            </a:r>
          </a:p>
          <a:p>
            <a:pPr marL="0" indent="0" algn="l">
              <a:buNone/>
            </a:pPr>
            <a:r>
              <a:rPr lang="en-US" b="1" dirty="0">
                <a:solidFill>
                  <a:srgbClr val="000000"/>
                </a:solidFill>
                <a:effectLst/>
                <a:latin typeface="Times New Roman" panose="02020603050405020304" pitchFamily="18" charset="0"/>
                <a:cs typeface="Times New Roman" panose="02020603050405020304" pitchFamily="18" charset="0"/>
              </a:rPr>
              <a:t>1. Single Dimensional Array</a:t>
            </a:r>
          </a:p>
          <a:p>
            <a:pPr marL="0" indent="0" algn="l">
              <a:buNone/>
            </a:pPr>
            <a:r>
              <a:rPr lang="en-US" b="1" dirty="0">
                <a:solidFill>
                  <a:srgbClr val="000000"/>
                </a:solidFill>
                <a:effectLst/>
                <a:latin typeface="Times New Roman" panose="02020603050405020304" pitchFamily="18" charset="0"/>
                <a:cs typeface="Times New Roman" panose="02020603050405020304" pitchFamily="18" charset="0"/>
              </a:rPr>
              <a:t>2. Multidimensional Array</a:t>
            </a:r>
          </a:p>
          <a:p>
            <a:r>
              <a:rPr lang="en-US" b="1" dirty="0">
                <a:latin typeface="Times New Roman" panose="02020603050405020304" pitchFamily="18" charset="0"/>
                <a:cs typeface="Times New Roman" panose="02020603050405020304" pitchFamily="18" charset="0"/>
              </a:rPr>
              <a:t>Single Dimensional Array: </a:t>
            </a:r>
            <a:r>
              <a:rPr lang="en-US" dirty="0">
                <a:latin typeface="Times New Roman" panose="02020603050405020304" pitchFamily="18" charset="0"/>
                <a:cs typeface="Times New Roman" panose="02020603050405020304" pitchFamily="18" charset="0"/>
              </a:rPr>
              <a:t>Single Dimensional Array can store one column data i.e. Homogeneous data.</a:t>
            </a:r>
          </a:p>
          <a:p>
            <a:pPr>
              <a:buFontTx/>
              <a:buChar char="-"/>
            </a:pPr>
            <a:r>
              <a:rPr lang="en-US" dirty="0">
                <a:latin typeface="Times New Roman" panose="02020603050405020304" pitchFamily="18" charset="0"/>
                <a:cs typeface="Times New Roman" panose="02020603050405020304" pitchFamily="18" charset="0"/>
              </a:rPr>
              <a:t>Array index start from ‘0’.</a:t>
            </a:r>
          </a:p>
          <a:p>
            <a:pPr>
              <a:buFontTx/>
              <a:buChar char="-"/>
            </a:pPr>
            <a:r>
              <a:rPr lang="en-US" b="1" dirty="0">
                <a:latin typeface="Times New Roman" panose="02020603050405020304" pitchFamily="18" charset="0"/>
                <a:cs typeface="Times New Roman" panose="02020603050405020304" pitchFamily="18" charset="0"/>
              </a:rPr>
              <a:t>Syntax</a:t>
            </a:r>
            <a:r>
              <a:rPr lang="en-US" b="1" dirty="0">
                <a:solidFill>
                  <a:srgbClr val="FF0000"/>
                </a:solidFill>
                <a:latin typeface="Times New Roman" panose="02020603050405020304" pitchFamily="18" charset="0"/>
                <a:cs typeface="Times New Roman" panose="02020603050405020304" pitchFamily="18" charset="0"/>
              </a:rPr>
              <a:t>:              </a:t>
            </a:r>
            <a:r>
              <a:rPr lang="en-US" dirty="0">
                <a:solidFill>
                  <a:srgbClr val="FF0000"/>
                </a:solidFill>
                <a:latin typeface="Times New Roman" panose="02020603050405020304" pitchFamily="18" charset="0"/>
                <a:cs typeface="Times New Roman" panose="02020603050405020304" pitchFamily="18" charset="0"/>
              </a:rPr>
              <a:t>datatype  </a:t>
            </a:r>
            <a:r>
              <a:rPr lang="en-US" dirty="0" err="1">
                <a:solidFill>
                  <a:srgbClr val="FF0000"/>
                </a:solidFill>
                <a:latin typeface="Times New Roman" panose="02020603050405020304" pitchFamily="18" charset="0"/>
                <a:cs typeface="Times New Roman" panose="02020603050405020304" pitchFamily="18" charset="0"/>
              </a:rPr>
              <a:t>arr</a:t>
            </a:r>
            <a:r>
              <a:rPr lang="en-US" dirty="0">
                <a:solidFill>
                  <a:srgbClr val="FF0000"/>
                </a:solidFill>
                <a:latin typeface="Times New Roman" panose="02020603050405020304" pitchFamily="18" charset="0"/>
                <a:cs typeface="Times New Roman" panose="02020603050405020304" pitchFamily="18" charset="0"/>
              </a:rPr>
              <a:t> [ ];</a:t>
            </a:r>
          </a:p>
          <a:p>
            <a:pPr>
              <a:buFontTx/>
              <a:buChar char="-"/>
            </a:pPr>
            <a:r>
              <a:rPr lang="en-US" b="1" dirty="0">
                <a:latin typeface="Times New Roman" panose="02020603050405020304" pitchFamily="18" charset="0"/>
                <a:cs typeface="Times New Roman" panose="02020603050405020304" pitchFamily="18" charset="0"/>
              </a:rPr>
              <a:t>Initiation of an Array:</a:t>
            </a:r>
          </a:p>
          <a:p>
            <a:pPr marL="0" indent="0">
              <a:buNone/>
            </a:pPr>
            <a:r>
              <a:rPr lang="en-US" dirty="0">
                <a:solidFill>
                  <a:srgbClr val="FF0000"/>
                </a:solidFill>
                <a:latin typeface="Times New Roman" panose="02020603050405020304" pitchFamily="18" charset="0"/>
                <a:cs typeface="Times New Roman" panose="02020603050405020304" pitchFamily="18" charset="0"/>
              </a:rPr>
              <a:t>                     String </a:t>
            </a:r>
            <a:r>
              <a:rPr lang="en-US" dirty="0" err="1">
                <a:solidFill>
                  <a:srgbClr val="FF0000"/>
                </a:solidFill>
                <a:latin typeface="Times New Roman" panose="02020603050405020304" pitchFamily="18" charset="0"/>
                <a:cs typeface="Times New Roman" panose="02020603050405020304" pitchFamily="18" charset="0"/>
              </a:rPr>
              <a:t>arr</a:t>
            </a:r>
            <a:r>
              <a:rPr lang="en-US" dirty="0">
                <a:solidFill>
                  <a:srgbClr val="FF0000"/>
                </a:solidFill>
                <a:latin typeface="Times New Roman" panose="02020603050405020304" pitchFamily="18" charset="0"/>
                <a:cs typeface="Times New Roman" panose="02020603050405020304" pitchFamily="18" charset="0"/>
              </a:rPr>
              <a:t>[ ] = new String [size];</a:t>
            </a:r>
          </a:p>
          <a:p>
            <a:pPr>
              <a:buFontTx/>
              <a:buChar char="-"/>
            </a:pPr>
            <a:r>
              <a:rPr lang="en-US" dirty="0">
                <a:solidFill>
                  <a:srgbClr val="FF0000"/>
                </a:solidFill>
                <a:latin typeface="Times New Roman" panose="02020603050405020304" pitchFamily="18" charset="0"/>
                <a:cs typeface="Times New Roman" panose="02020603050405020304" pitchFamily="18" charset="0"/>
              </a:rPr>
              <a:t>Here, String = Datatype</a:t>
            </a:r>
          </a:p>
          <a:p>
            <a:pPr marL="0" indent="0">
              <a:buNone/>
            </a:pP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arr</a:t>
            </a:r>
            <a:r>
              <a:rPr lang="en-US" dirty="0">
                <a:solidFill>
                  <a:srgbClr val="FF0000"/>
                </a:solidFill>
                <a:latin typeface="Times New Roman" panose="02020603050405020304" pitchFamily="18" charset="0"/>
                <a:cs typeface="Times New Roman" panose="02020603050405020304" pitchFamily="18" charset="0"/>
              </a:rPr>
              <a:t> [ ] = Array Name and Array Sign</a:t>
            </a:r>
          </a:p>
          <a:p>
            <a:pPr marL="0" indent="0">
              <a:buNone/>
            </a:pPr>
            <a:r>
              <a:rPr lang="en-US" dirty="0">
                <a:solidFill>
                  <a:srgbClr val="FF0000"/>
                </a:solidFill>
                <a:latin typeface="Times New Roman" panose="02020603050405020304" pitchFamily="18" charset="0"/>
                <a:cs typeface="Times New Roman" panose="02020603050405020304" pitchFamily="18" charset="0"/>
              </a:rPr>
              <a:t>               new = Empty array create with given size</a:t>
            </a:r>
          </a:p>
          <a:p>
            <a:pPr marL="0" indent="0">
              <a:buNone/>
            </a:pPr>
            <a:r>
              <a:rPr lang="en-US" dirty="0">
                <a:solidFill>
                  <a:srgbClr val="FF0000"/>
                </a:solidFill>
                <a:latin typeface="Times New Roman" panose="02020603050405020304" pitchFamily="18" charset="0"/>
                <a:cs typeface="Times New Roman" panose="02020603050405020304" pitchFamily="18" charset="0"/>
              </a:rPr>
              <a:t>               [size] = String type array size</a:t>
            </a:r>
            <a:br>
              <a:rPr lang="en-US" dirty="0">
                <a:solidFill>
                  <a:srgbClr val="FF0000"/>
                </a:solidFill>
                <a:latin typeface="Times New Roman" panose="02020603050405020304" pitchFamily="18" charset="0"/>
                <a:cs typeface="Times New Roman" panose="02020603050405020304" pitchFamily="18" charset="0"/>
              </a:rPr>
            </a:b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12701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88BA8-749E-49AA-9B89-23A45ACE0A4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array</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6748CE5-95B6-483E-BADC-3B9DA71EE2ED}"/>
              </a:ext>
            </a:extLst>
          </p:cNvPr>
          <p:cNvSpPr>
            <a:spLocks noGrp="1"/>
          </p:cNvSpPr>
          <p:nvPr>
            <p:ph idx="1"/>
          </p:nvPr>
        </p:nvSpPr>
        <p:spPr>
          <a:xfrm>
            <a:off x="1451579" y="2015732"/>
            <a:ext cx="9603275" cy="3958940"/>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In multidimensional array, data is stored in row and column based index.</a:t>
            </a:r>
          </a:p>
          <a:p>
            <a:pPr algn="just"/>
            <a:r>
              <a:rPr lang="en-US" dirty="0">
                <a:latin typeface="Times New Roman" panose="02020603050405020304" pitchFamily="18" charset="0"/>
                <a:cs typeface="Times New Roman" panose="02020603050405020304" pitchFamily="18" charset="0"/>
              </a:rPr>
              <a:t>In multidimensional array we do Declaration with Initialization in one step.</a:t>
            </a:r>
          </a:p>
          <a:p>
            <a:pPr algn="just"/>
            <a:r>
              <a:rPr lang="en-US" dirty="0">
                <a:latin typeface="Times New Roman" panose="02020603050405020304" pitchFamily="18" charset="0"/>
                <a:cs typeface="Times New Roman" panose="02020603050405020304" pitchFamily="18" charset="0"/>
              </a:rPr>
              <a:t>In single dimension we have to do Declaration and Initialization in two steps so we overcome this in multidimensional array.</a:t>
            </a:r>
          </a:p>
          <a:p>
            <a:pPr algn="just"/>
            <a:r>
              <a:rPr lang="en-US" dirty="0">
                <a:latin typeface="Times New Roman" panose="02020603050405020304" pitchFamily="18" charset="0"/>
                <a:cs typeface="Times New Roman" panose="02020603050405020304" pitchFamily="18" charset="0"/>
              </a:rPr>
              <a:t>We have to import “</a:t>
            </a:r>
            <a:r>
              <a:rPr lang="en-US" dirty="0" err="1">
                <a:latin typeface="Times New Roman" panose="02020603050405020304" pitchFamily="18" charset="0"/>
                <a:cs typeface="Times New Roman" panose="02020603050405020304" pitchFamily="18" charset="0"/>
              </a:rPr>
              <a:t>java.util.Arrays</a:t>
            </a:r>
            <a:r>
              <a:rPr lang="en-US" dirty="0">
                <a:latin typeface="Times New Roman" panose="02020603050405020304" pitchFamily="18" charset="0"/>
                <a:cs typeface="Times New Roman" panose="02020603050405020304" pitchFamily="18" charset="0"/>
              </a:rPr>
              <a:t>” file for using Arrays.</a:t>
            </a:r>
          </a:p>
          <a:p>
            <a:pPr algn="just"/>
            <a:r>
              <a:rPr lang="en-US" dirty="0">
                <a:latin typeface="Times New Roman" panose="02020603050405020304" pitchFamily="18" charset="0"/>
                <a:cs typeface="Times New Roman" panose="02020603050405020304" pitchFamily="18" charset="0"/>
              </a:rPr>
              <a:t>Multidimensional arrays are actually arrays of arrays.</a:t>
            </a:r>
          </a:p>
          <a:p>
            <a:pPr algn="just"/>
            <a:r>
              <a:rPr lang="en-US" dirty="0">
                <a:latin typeface="Times New Roman" panose="02020603050405020304" pitchFamily="18" charset="0"/>
                <a:cs typeface="Times New Roman" panose="02020603050405020304" pitchFamily="18" charset="0"/>
              </a:rPr>
              <a:t>To declare a multidimensional array variable, specify each additional index using another set of square brackets.</a:t>
            </a:r>
          </a:p>
          <a:p>
            <a:pPr algn="just"/>
            <a:r>
              <a:rPr lang="en-US" b="1" dirty="0">
                <a:latin typeface="Times New Roman" panose="02020603050405020304" pitchFamily="18" charset="0"/>
                <a:cs typeface="Times New Roman" panose="02020603050405020304" pitchFamily="18" charset="0"/>
              </a:rPr>
              <a:t>Syntax:            </a:t>
            </a:r>
          </a:p>
          <a:p>
            <a:pPr marL="0" indent="0" algn="just">
              <a:buNone/>
            </a:pPr>
            <a:r>
              <a:rPr lang="en-US" dirty="0">
                <a:solidFill>
                  <a:srgbClr val="FF0000"/>
                </a:solidFill>
                <a:latin typeface="Times New Roman" panose="02020603050405020304" pitchFamily="18" charset="0"/>
                <a:cs typeface="Times New Roman" panose="02020603050405020304" pitchFamily="18" charset="0"/>
              </a:rPr>
              <a:t>                        int </a:t>
            </a:r>
            <a:r>
              <a:rPr lang="en-US" dirty="0" err="1">
                <a:solidFill>
                  <a:srgbClr val="FF0000"/>
                </a:solidFill>
                <a:latin typeface="Times New Roman" panose="02020603050405020304" pitchFamily="18" charset="0"/>
                <a:cs typeface="Times New Roman" panose="02020603050405020304" pitchFamily="18" charset="0"/>
              </a:rPr>
              <a:t>arr</a:t>
            </a:r>
            <a:r>
              <a:rPr lang="en-US" dirty="0">
                <a:solidFill>
                  <a:srgbClr val="FF0000"/>
                </a:solidFill>
                <a:latin typeface="Times New Roman" panose="02020603050405020304" pitchFamily="18" charset="0"/>
                <a:cs typeface="Times New Roman" panose="02020603050405020304" pitchFamily="18" charset="0"/>
              </a:rPr>
              <a:t> [ ][ ] = new int [4][5];</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378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5309-56D2-47AB-8B16-8D4154F0017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array</a:t>
            </a:r>
            <a:endParaRPr lang="en-IN" dirty="0"/>
          </a:p>
        </p:txBody>
      </p:sp>
      <p:sp>
        <p:nvSpPr>
          <p:cNvPr id="3" name="Content Placeholder 2">
            <a:extLst>
              <a:ext uri="{FF2B5EF4-FFF2-40B4-BE49-F238E27FC236}">
                <a16:creationId xmlns:a16="http://schemas.microsoft.com/office/drawing/2014/main" id="{CBBD3D92-3F0B-4C8C-9D72-66482B83B674}"/>
              </a:ext>
            </a:extLst>
          </p:cNvPr>
          <p:cNvSpPr>
            <a:spLocks noGrp="1"/>
          </p:cNvSpPr>
          <p:nvPr>
            <p:ph idx="1"/>
          </p:nvPr>
        </p:nvSpPr>
        <p:spPr>
          <a:xfrm>
            <a:off x="1451579" y="2015732"/>
            <a:ext cx="9603275" cy="3923429"/>
          </a:xfrm>
        </p:spPr>
        <p:txBody>
          <a:bodyPr>
            <a:normAutofit fontScale="92500" lnSpcReduction="10000"/>
          </a:bodyPr>
          <a:lstStyle/>
          <a:p>
            <a:pPr algn="just"/>
            <a:r>
              <a:rPr lang="en-US" dirty="0">
                <a:latin typeface="Times New Roman" panose="02020603050405020304" pitchFamily="18" charset="0"/>
                <a:cs typeface="Times New Roman" panose="02020603050405020304" pitchFamily="18" charset="0"/>
              </a:rPr>
              <a:t>When you allocate memory for a multidimensional array, only need to specify the memory for the first (leftmost) dimension.</a:t>
            </a:r>
          </a:p>
          <a:p>
            <a:pPr algn="just"/>
            <a:r>
              <a:rPr lang="en-US" dirty="0">
                <a:latin typeface="Times New Roman" panose="02020603050405020304" pitchFamily="18" charset="0"/>
                <a:cs typeface="Times New Roman" panose="02020603050405020304" pitchFamily="18" charset="0"/>
              </a:rPr>
              <a:t>We are able to allocate the remaining dimensions separately.</a:t>
            </a:r>
          </a:p>
          <a:p>
            <a:pPr algn="just"/>
            <a:r>
              <a:rPr lang="en-US" dirty="0">
                <a:latin typeface="Times New Roman" panose="02020603050405020304" pitchFamily="18" charset="0"/>
                <a:cs typeface="Times New Roman" panose="02020603050405020304" pitchFamily="18" charset="0"/>
              </a:rPr>
              <a:t>In java, array length of each array in a multidimensional array is in our control.</a:t>
            </a:r>
          </a:p>
          <a:p>
            <a:pPr algn="just"/>
            <a:r>
              <a:rPr lang="en-US" dirty="0">
                <a:solidFill>
                  <a:srgbClr val="FF0000"/>
                </a:solidFill>
                <a:latin typeface="Times New Roman" panose="02020603050405020304" pitchFamily="18" charset="0"/>
                <a:cs typeface="Times New Roman" panose="02020603050405020304" pitchFamily="18" charset="0"/>
              </a:rPr>
              <a:t>In Single Dimensional Array:  </a:t>
            </a:r>
          </a:p>
          <a:p>
            <a:pPr marL="0" indent="0" algn="just">
              <a:buNone/>
            </a:pPr>
            <a:r>
              <a:rPr lang="en-US" dirty="0">
                <a:solidFill>
                  <a:srgbClr val="FF0000"/>
                </a:solidFill>
                <a:latin typeface="Times New Roman" panose="02020603050405020304" pitchFamily="18" charset="0"/>
                <a:cs typeface="Times New Roman" panose="02020603050405020304" pitchFamily="18" charset="0"/>
              </a:rPr>
              <a:t>                  int a[ </a:t>
            </a:r>
            <a:r>
              <a:rPr lang="en-US">
                <a:solidFill>
                  <a:srgbClr val="FF0000"/>
                </a:solidFill>
                <a:latin typeface="Times New Roman" panose="02020603050405020304" pitchFamily="18" charset="0"/>
                <a:cs typeface="Times New Roman" panose="02020603050405020304" pitchFamily="18" charset="0"/>
              </a:rPr>
              <a:t>] = </a:t>
            </a:r>
            <a:r>
              <a:rPr lang="en-US" dirty="0">
                <a:solidFill>
                  <a:srgbClr val="FF0000"/>
                </a:solidFill>
                <a:latin typeface="Times New Roman" panose="02020603050405020304" pitchFamily="18" charset="0"/>
                <a:cs typeface="Times New Roman" panose="02020603050405020304" pitchFamily="18" charset="0"/>
              </a:rPr>
              <a:t>new a[5];     // Declaration</a:t>
            </a:r>
          </a:p>
          <a:p>
            <a:pPr marL="0" indent="0" algn="just">
              <a:buNone/>
            </a:pPr>
            <a:r>
              <a:rPr lang="en-US" dirty="0">
                <a:solidFill>
                  <a:srgbClr val="FF0000"/>
                </a:solidFill>
                <a:latin typeface="Times New Roman" panose="02020603050405020304" pitchFamily="18" charset="0"/>
                <a:cs typeface="Times New Roman" panose="02020603050405020304" pitchFamily="18" charset="0"/>
              </a:rPr>
              <a:t>                  a[0] = 10;                       // Initialization</a:t>
            </a:r>
          </a:p>
          <a:p>
            <a:pPr algn="just"/>
            <a:r>
              <a:rPr lang="en-US" dirty="0">
                <a:solidFill>
                  <a:srgbClr val="0000FF"/>
                </a:solidFill>
                <a:latin typeface="Times New Roman" panose="02020603050405020304" pitchFamily="18" charset="0"/>
                <a:cs typeface="Times New Roman" panose="02020603050405020304" pitchFamily="18" charset="0"/>
              </a:rPr>
              <a:t>In Multidimensional Array:</a:t>
            </a:r>
          </a:p>
          <a:p>
            <a:pPr marL="0" indent="0" algn="just">
              <a:buNone/>
            </a:pPr>
            <a:r>
              <a:rPr lang="en-US" dirty="0">
                <a:solidFill>
                  <a:srgbClr val="0000FF"/>
                </a:solidFill>
                <a:latin typeface="Times New Roman" panose="02020603050405020304" pitchFamily="18" charset="0"/>
                <a:cs typeface="Times New Roman" panose="02020603050405020304" pitchFamily="18" charset="0"/>
              </a:rPr>
              <a:t>                  int a[ ] = {10, 20, 30, 40}   // Declaration and Initialization in one step.</a:t>
            </a:r>
            <a:endParaRPr lang="en-IN"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5259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2E22-64D6-4ABB-9DF3-F07AC18EE3D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map</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EA560C-179C-49C4-9C71-F21A9644125E}"/>
              </a:ext>
            </a:extLst>
          </p:cNvPr>
          <p:cNvSpPr>
            <a:spLocks noGrp="1"/>
          </p:cNvSpPr>
          <p:nvPr>
            <p:ph idx="1"/>
          </p:nvPr>
        </p:nvSpPr>
        <p:spPr>
          <a:xfrm>
            <a:off x="1451579" y="2015732"/>
            <a:ext cx="9603275" cy="4037749"/>
          </a:xfrm>
        </p:spPr>
        <p:txBody>
          <a:bodyPr>
            <a:normAutofit lnSpcReduction="10000"/>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A map contains values on the basis of key, i.e. key and value pair. Each key and value pair is known as an entry. A Map contains unique keys.</a:t>
            </a:r>
          </a:p>
          <a:p>
            <a:pPr algn="just"/>
            <a:r>
              <a:rPr lang="en-US" b="0" i="0" dirty="0">
                <a:solidFill>
                  <a:srgbClr val="000000"/>
                </a:solidFill>
                <a:effectLst/>
                <a:latin typeface="Times New Roman" panose="02020603050405020304" pitchFamily="18" charset="0"/>
                <a:cs typeface="Times New Roman" panose="02020603050405020304" pitchFamily="18" charset="0"/>
              </a:rPr>
              <a:t>A Map is useful if you have to search, update or delete elements on the basis of a key.</a:t>
            </a:r>
          </a:p>
          <a:p>
            <a:pPr algn="just"/>
            <a:r>
              <a:rPr lang="en-US" b="0" i="0" dirty="0">
                <a:solidFill>
                  <a:srgbClr val="000000"/>
                </a:solidFill>
                <a:effectLst/>
                <a:latin typeface="Times New Roman" panose="02020603050405020304" pitchFamily="18" charset="0"/>
                <a:cs typeface="Times New Roman" panose="02020603050405020304" pitchFamily="18" charset="0"/>
              </a:rPr>
              <a:t>There are two interfaces for implementing Map in java</a:t>
            </a:r>
            <a:r>
              <a:rPr lang="en-US" b="1" i="0" dirty="0">
                <a:solidFill>
                  <a:srgbClr val="000000"/>
                </a:solidFill>
                <a:effectLst/>
                <a:latin typeface="Times New Roman" panose="02020603050405020304" pitchFamily="18" charset="0"/>
                <a:cs typeface="Times New Roman" panose="02020603050405020304" pitchFamily="18" charset="0"/>
              </a:rPr>
              <a:t>: Map and </a:t>
            </a:r>
            <a:r>
              <a:rPr lang="en-US" b="1" i="0" dirty="0" err="1">
                <a:solidFill>
                  <a:srgbClr val="000000"/>
                </a:solidFill>
                <a:effectLst/>
                <a:latin typeface="Times New Roman" panose="02020603050405020304" pitchFamily="18" charset="0"/>
                <a:cs typeface="Times New Roman" panose="02020603050405020304" pitchFamily="18" charset="0"/>
              </a:rPr>
              <a:t>SortedMap</a:t>
            </a:r>
            <a:r>
              <a:rPr lang="en-US" b="1" i="0" dirty="0">
                <a:solidFill>
                  <a:srgbClr val="000000"/>
                </a:solidFill>
                <a:effectLst/>
                <a:latin typeface="Times New Roman" panose="02020603050405020304" pitchFamily="18" charset="0"/>
                <a:cs typeface="Times New Roman" panose="02020603050405020304" pitchFamily="18" charset="0"/>
              </a:rPr>
              <a:t>,</a:t>
            </a:r>
            <a:r>
              <a:rPr lang="en-US" b="0" i="0" dirty="0">
                <a:solidFill>
                  <a:srgbClr val="000000"/>
                </a:solidFill>
                <a:effectLst/>
                <a:latin typeface="Times New Roman" panose="02020603050405020304" pitchFamily="18" charset="0"/>
                <a:cs typeface="Times New Roman" panose="02020603050405020304" pitchFamily="18" charset="0"/>
              </a:rPr>
              <a:t> and three classes: </a:t>
            </a:r>
            <a:r>
              <a:rPr lang="en-US" b="1" i="0" dirty="0">
                <a:solidFill>
                  <a:srgbClr val="000000"/>
                </a:solidFill>
                <a:effectLst/>
                <a:latin typeface="Times New Roman" panose="02020603050405020304" pitchFamily="18" charset="0"/>
                <a:cs typeface="Times New Roman" panose="02020603050405020304" pitchFamily="18" charset="0"/>
              </a:rPr>
              <a:t>HashMap, </a:t>
            </a:r>
            <a:r>
              <a:rPr lang="en-US" b="1" i="0" dirty="0" err="1">
                <a:solidFill>
                  <a:srgbClr val="000000"/>
                </a:solidFill>
                <a:effectLst/>
                <a:latin typeface="Times New Roman" panose="02020603050405020304" pitchFamily="18" charset="0"/>
                <a:cs typeface="Times New Roman" panose="02020603050405020304" pitchFamily="18" charset="0"/>
              </a:rPr>
              <a:t>LinkedHashMap</a:t>
            </a:r>
            <a:r>
              <a:rPr lang="en-US" b="1" i="0" dirty="0">
                <a:solidFill>
                  <a:srgbClr val="000000"/>
                </a:solidFill>
                <a:effectLst/>
                <a:latin typeface="Times New Roman" panose="02020603050405020304" pitchFamily="18" charset="0"/>
                <a:cs typeface="Times New Roman" panose="02020603050405020304" pitchFamily="18" charset="0"/>
              </a:rPr>
              <a:t>, and </a:t>
            </a:r>
            <a:r>
              <a:rPr lang="en-US" b="1" i="0" dirty="0" err="1">
                <a:solidFill>
                  <a:srgbClr val="000000"/>
                </a:solidFill>
                <a:effectLst/>
                <a:latin typeface="Times New Roman" panose="02020603050405020304" pitchFamily="18" charset="0"/>
                <a:cs typeface="Times New Roman" panose="02020603050405020304" pitchFamily="18" charset="0"/>
              </a:rPr>
              <a:t>TreeMap</a:t>
            </a:r>
            <a:r>
              <a:rPr lang="en-US" b="1" i="0" dirty="0">
                <a:solidFill>
                  <a:srgbClr val="000000"/>
                </a:solidFill>
                <a:effectLst/>
                <a:latin typeface="Times New Roman" panose="02020603050405020304" pitchFamily="18" charset="0"/>
                <a:cs typeface="Times New Roman" panose="02020603050405020304" pitchFamily="18" charset="0"/>
              </a:rPr>
              <a:t>. </a:t>
            </a:r>
          </a:p>
          <a:p>
            <a:pPr algn="just"/>
            <a:r>
              <a:rPr lang="en-US" b="0" i="0" dirty="0">
                <a:solidFill>
                  <a:srgbClr val="000000"/>
                </a:solidFill>
                <a:effectLst/>
                <a:latin typeface="Times New Roman" panose="02020603050405020304" pitchFamily="18" charset="0"/>
                <a:cs typeface="Times New Roman" panose="02020603050405020304" pitchFamily="18" charset="0"/>
              </a:rPr>
              <a:t>A Map doesn't allow duplicate keys, but you can have duplicate values. HashMap and </a:t>
            </a:r>
            <a:r>
              <a:rPr lang="en-US" b="0" i="0" dirty="0" err="1">
                <a:solidFill>
                  <a:srgbClr val="000000"/>
                </a:solidFill>
                <a:effectLst/>
                <a:latin typeface="Times New Roman" panose="02020603050405020304" pitchFamily="18" charset="0"/>
                <a:cs typeface="Times New Roman" panose="02020603050405020304" pitchFamily="18" charset="0"/>
              </a:rPr>
              <a:t>LinkedHashMap</a:t>
            </a:r>
            <a:r>
              <a:rPr lang="en-US" b="0" i="0" dirty="0">
                <a:solidFill>
                  <a:srgbClr val="000000"/>
                </a:solidFill>
                <a:effectLst/>
                <a:latin typeface="Times New Roman" panose="02020603050405020304" pitchFamily="18" charset="0"/>
                <a:cs typeface="Times New Roman" panose="02020603050405020304" pitchFamily="18" charset="0"/>
              </a:rPr>
              <a:t> allow null keys and values, but </a:t>
            </a:r>
            <a:r>
              <a:rPr lang="en-US" b="0" i="0" dirty="0" err="1">
                <a:solidFill>
                  <a:srgbClr val="000000"/>
                </a:solidFill>
                <a:effectLst/>
                <a:latin typeface="Times New Roman" panose="02020603050405020304" pitchFamily="18" charset="0"/>
                <a:cs typeface="Times New Roman" panose="02020603050405020304" pitchFamily="18" charset="0"/>
              </a:rPr>
              <a:t>TreeMap</a:t>
            </a:r>
            <a:r>
              <a:rPr lang="en-US" b="0" i="0" dirty="0">
                <a:solidFill>
                  <a:srgbClr val="000000"/>
                </a:solidFill>
                <a:effectLst/>
                <a:latin typeface="Times New Roman" panose="02020603050405020304" pitchFamily="18" charset="0"/>
                <a:cs typeface="Times New Roman" panose="02020603050405020304" pitchFamily="18" charset="0"/>
              </a:rPr>
              <a:t> doesn't allow any null key or value.</a:t>
            </a:r>
          </a:p>
          <a:p>
            <a:pPr algn="just"/>
            <a:r>
              <a:rPr lang="en-US" b="0" i="0" dirty="0">
                <a:solidFill>
                  <a:srgbClr val="000000"/>
                </a:solidFill>
                <a:effectLst/>
                <a:latin typeface="Times New Roman" panose="02020603050405020304" pitchFamily="18" charset="0"/>
                <a:cs typeface="Times New Roman" panose="02020603050405020304" pitchFamily="18" charset="0"/>
              </a:rPr>
              <a:t>A Map can't be traversed, so you need to convert it into Set using keyset() or </a:t>
            </a:r>
            <a:r>
              <a:rPr lang="en-US" b="0" i="0" dirty="0" err="1">
                <a:solidFill>
                  <a:srgbClr val="000000"/>
                </a:solidFill>
                <a:effectLst/>
                <a:latin typeface="Times New Roman" panose="02020603050405020304" pitchFamily="18" charset="0"/>
                <a:cs typeface="Times New Roman" panose="02020603050405020304" pitchFamily="18" charset="0"/>
              </a:rPr>
              <a:t>entrySet</a:t>
            </a:r>
            <a:r>
              <a:rPr lang="en-US" b="0" i="0" dirty="0">
                <a:solidFill>
                  <a:srgbClr val="000000"/>
                </a:solidFill>
                <a:effectLst/>
                <a:latin typeface="Times New Roman" panose="02020603050405020304" pitchFamily="18" charset="0"/>
                <a:cs typeface="Times New Roman" panose="02020603050405020304" pitchFamily="18" charset="0"/>
              </a:rPr>
              <a:t>() method.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613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4899-8BB2-4886-BA2B-4703062C76A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installation</a:t>
            </a:r>
            <a:endParaRPr lang="en-IN" dirty="0"/>
          </a:p>
        </p:txBody>
      </p:sp>
      <p:sp>
        <p:nvSpPr>
          <p:cNvPr id="3" name="Content Placeholder 2">
            <a:extLst>
              <a:ext uri="{FF2B5EF4-FFF2-40B4-BE49-F238E27FC236}">
                <a16:creationId xmlns:a16="http://schemas.microsoft.com/office/drawing/2014/main" id="{A9CB7D6F-D42F-4803-AE33-3934CE51E7C5}"/>
              </a:ext>
            </a:extLst>
          </p:cNvPr>
          <p:cNvSpPr>
            <a:spLocks noGrp="1"/>
          </p:cNvSpPr>
          <p:nvPr>
            <p:ph idx="1"/>
          </p:nvPr>
        </p:nvSpPr>
        <p:spPr>
          <a:xfrm>
            <a:off x="1451579" y="2015732"/>
            <a:ext cx="9603275" cy="3941185"/>
          </a:xfrm>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To install JDK software:</a:t>
            </a:r>
          </a:p>
          <a:p>
            <a:pPr marL="457200" indent="-457200" algn="just">
              <a:buAutoNum type="arabicPeriod"/>
            </a:pPr>
            <a:r>
              <a:rPr lang="en-US" dirty="0">
                <a:latin typeface="Times New Roman" panose="02020603050405020304" pitchFamily="18" charset="0"/>
                <a:cs typeface="Times New Roman" panose="02020603050405020304" pitchFamily="18" charset="0"/>
              </a:rPr>
              <a:t>Open Google Chrome.</a:t>
            </a:r>
          </a:p>
          <a:p>
            <a:pPr marL="457200" indent="-457200" algn="just">
              <a:buAutoNum type="arabicPeriod"/>
            </a:pPr>
            <a:r>
              <a:rPr lang="en-US" dirty="0">
                <a:latin typeface="Times New Roman" panose="02020603050405020304" pitchFamily="18" charset="0"/>
                <a:cs typeface="Times New Roman" panose="02020603050405020304" pitchFamily="18" charset="0"/>
              </a:rPr>
              <a:t>Type Java JDK download.</a:t>
            </a:r>
          </a:p>
          <a:p>
            <a:pPr marL="457200" indent="-457200" algn="just">
              <a:buAutoNum type="arabicPeriod"/>
            </a:pPr>
            <a:r>
              <a:rPr lang="en-US" dirty="0">
                <a:latin typeface="Times New Roman" panose="02020603050405020304" pitchFamily="18" charset="0"/>
                <a:cs typeface="Times New Roman" panose="02020603050405020304" pitchFamily="18" charset="0"/>
              </a:rPr>
              <a:t>Java SE: Oracle Technology Network.</a:t>
            </a:r>
          </a:p>
          <a:p>
            <a:pPr marL="457200" indent="-457200" algn="just">
              <a:buAutoNum type="arabicPeriod"/>
            </a:pPr>
            <a:r>
              <a:rPr lang="en-US" dirty="0">
                <a:latin typeface="Times New Roman" panose="02020603050405020304" pitchFamily="18" charset="0"/>
                <a:cs typeface="Times New Roman" panose="02020603050405020304" pitchFamily="18" charset="0"/>
              </a:rPr>
              <a:t>JDK Download.</a:t>
            </a:r>
          </a:p>
          <a:p>
            <a:pPr marL="457200" indent="-457200" algn="just">
              <a:buAutoNum type="arabicPeriod"/>
            </a:pPr>
            <a:r>
              <a:rPr lang="en-US" dirty="0">
                <a:latin typeface="Times New Roman" panose="02020603050405020304" pitchFamily="18" charset="0"/>
                <a:cs typeface="Times New Roman" panose="02020603050405020304" pitchFamily="18" charset="0"/>
              </a:rPr>
              <a:t>Jdk-14.0.2_windows.X64_bin.exe.</a:t>
            </a:r>
          </a:p>
          <a:p>
            <a:pPr marL="457200" indent="-457200" algn="just">
              <a:buAutoNum type="arabicPeriod"/>
            </a:pPr>
            <a:r>
              <a:rPr lang="en-US" dirty="0">
                <a:latin typeface="Times New Roman" panose="02020603050405020304" pitchFamily="18" charset="0"/>
                <a:cs typeface="Times New Roman" panose="02020603050405020304" pitchFamily="18" charset="0"/>
              </a:rPr>
              <a:t>Copy Java folder to another folder.</a:t>
            </a:r>
          </a:p>
          <a:p>
            <a:pPr marL="457200" indent="-457200" algn="just">
              <a:buAutoNum type="arabicPeriod"/>
            </a:pPr>
            <a:r>
              <a:rPr lang="en-US" dirty="0">
                <a:latin typeface="Times New Roman" panose="02020603050405020304" pitchFamily="18" charset="0"/>
                <a:cs typeface="Times New Roman" panose="02020603050405020304" pitchFamily="18" charset="0"/>
              </a:rPr>
              <a:t>Run as Administrator.</a:t>
            </a:r>
          </a:p>
          <a:p>
            <a:pPr marL="457200" indent="-457200" algn="just">
              <a:buAutoNum type="arabicPeriod"/>
            </a:pPr>
            <a:r>
              <a:rPr lang="en-US" dirty="0">
                <a:latin typeface="Times New Roman" panose="02020603050405020304" pitchFamily="18" charset="0"/>
                <a:cs typeface="Times New Roman" panose="02020603050405020304" pitchFamily="18" charset="0"/>
              </a:rPr>
              <a:t>Window Pop Up click ‘Yes’ button.</a:t>
            </a:r>
          </a:p>
          <a:p>
            <a:pPr marL="457200" indent="-457200" algn="just">
              <a:buAutoNum type="arabicPeriod"/>
            </a:pPr>
            <a:r>
              <a:rPr lang="en-US" dirty="0">
                <a:latin typeface="Times New Roman" panose="02020603050405020304" pitchFamily="18" charset="0"/>
                <a:cs typeface="Times New Roman" panose="02020603050405020304" pitchFamily="18" charset="0"/>
              </a:rPr>
              <a:t>Next and Close.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4113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B510-2AC0-402A-BD8C-92FC9F3C2BC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map</a:t>
            </a:r>
            <a:endParaRPr lang="en-IN" dirty="0"/>
          </a:p>
        </p:txBody>
      </p:sp>
      <p:sp>
        <p:nvSpPr>
          <p:cNvPr id="3" name="Content Placeholder 2">
            <a:extLst>
              <a:ext uri="{FF2B5EF4-FFF2-40B4-BE49-F238E27FC236}">
                <a16:creationId xmlns:a16="http://schemas.microsoft.com/office/drawing/2014/main" id="{A51B7977-154A-423A-89A6-BEDE94C95912}"/>
              </a:ext>
            </a:extLst>
          </p:cNvPr>
          <p:cNvSpPr>
            <a:spLocks noGrp="1"/>
          </p:cNvSpPr>
          <p:nvPr>
            <p:ph idx="1"/>
          </p:nvPr>
        </p:nvSpPr>
        <p:spPr>
          <a:xfrm>
            <a:off x="1451579" y="2015732"/>
            <a:ext cx="9603275" cy="3941185"/>
          </a:xfrm>
        </p:spPr>
        <p:txBody>
          <a:bodyPr/>
          <a:lstStyle/>
          <a:p>
            <a:pPr algn="just"/>
            <a:r>
              <a:rPr lang="en-IN" b="1"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HashMap</a:t>
            </a:r>
            <a:r>
              <a:rPr lang="en-IN" b="1" i="0" strike="noStrike" dirty="0">
                <a:effectLst/>
                <a:latin typeface="Times New Roman" panose="02020603050405020304" pitchFamily="18" charset="0"/>
                <a:cs typeface="Times New Roman" panose="02020603050405020304" pitchFamily="18" charset="0"/>
              </a:rPr>
              <a:t> </a:t>
            </a:r>
            <a:r>
              <a:rPr lang="en-IN" b="0" i="0" strike="noStrike" dirty="0">
                <a:effectLst/>
                <a:latin typeface="Times New Roman" panose="02020603050405020304" pitchFamily="18" charset="0"/>
                <a:cs typeface="Times New Roman" panose="02020603050405020304" pitchFamily="18" charset="0"/>
              </a:rPr>
              <a:t>= </a:t>
            </a:r>
            <a:r>
              <a:rPr lang="en-US" b="0" i="0" dirty="0">
                <a:effectLst/>
                <a:latin typeface="Times New Roman" panose="02020603050405020304" pitchFamily="18" charset="0"/>
                <a:cs typeface="Times New Roman" panose="02020603050405020304" pitchFamily="18" charset="0"/>
              </a:rPr>
              <a:t>HashMap is the implementation of Map, but it doesn't maintain any order.</a:t>
            </a:r>
          </a:p>
          <a:p>
            <a:pPr algn="just"/>
            <a:r>
              <a:rPr lang="en-IN" b="1" i="0" strike="noStrike" dirty="0" err="1">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LinkedHashMap</a:t>
            </a:r>
            <a:r>
              <a:rPr lang="en-US" b="1" strike="noStrike" dirty="0">
                <a:latin typeface="Times New Roman" panose="02020603050405020304" pitchFamily="18" charset="0"/>
                <a:cs typeface="Times New Roman" panose="02020603050405020304" pitchFamily="18" charset="0"/>
              </a:rPr>
              <a:t> </a:t>
            </a:r>
            <a:r>
              <a:rPr lang="en-US" strike="noStrike" dirty="0">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LinkedHashMap</a:t>
            </a:r>
            <a:r>
              <a:rPr lang="en-US" b="0" i="0" dirty="0">
                <a:effectLst/>
                <a:latin typeface="Times New Roman" panose="02020603050405020304" pitchFamily="18" charset="0"/>
                <a:cs typeface="Times New Roman" panose="02020603050405020304" pitchFamily="18" charset="0"/>
              </a:rPr>
              <a:t> is the implementation of Map. It inherits HashMap class. It maintains insertion order.</a:t>
            </a:r>
            <a:endParaRPr lang="en-US" dirty="0">
              <a:latin typeface="Times New Roman" panose="02020603050405020304" pitchFamily="18" charset="0"/>
              <a:cs typeface="Times New Roman" panose="02020603050405020304" pitchFamily="18" charset="0"/>
            </a:endParaRPr>
          </a:p>
          <a:p>
            <a:pPr algn="just"/>
            <a:r>
              <a:rPr lang="en-IN" b="1" i="0" strike="noStrike" dirty="0" err="1">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TreeMap</a:t>
            </a:r>
            <a:r>
              <a:rPr lang="en-US" b="1" i="0" strike="noStrike" dirty="0">
                <a:effectLst/>
                <a:latin typeface="Times New Roman" panose="02020603050405020304" pitchFamily="18" charset="0"/>
                <a:cs typeface="Times New Roman" panose="02020603050405020304" pitchFamily="18" charset="0"/>
              </a:rPr>
              <a:t> </a:t>
            </a:r>
            <a:r>
              <a:rPr lang="en-US" b="0" i="0" strike="noStrike"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TreeMap</a:t>
            </a:r>
            <a:r>
              <a:rPr lang="en-US" b="0" i="0" dirty="0">
                <a:effectLst/>
                <a:latin typeface="Times New Roman" panose="02020603050405020304" pitchFamily="18" charset="0"/>
                <a:cs typeface="Times New Roman" panose="02020603050405020304" pitchFamily="18" charset="0"/>
              </a:rPr>
              <a:t> is the implementation of Map and </a:t>
            </a:r>
            <a:r>
              <a:rPr lang="en-US" b="0" i="0" dirty="0" err="1">
                <a:effectLst/>
                <a:latin typeface="Times New Roman" panose="02020603050405020304" pitchFamily="18" charset="0"/>
                <a:cs typeface="Times New Roman" panose="02020603050405020304" pitchFamily="18" charset="0"/>
              </a:rPr>
              <a:t>SortedMap</a:t>
            </a:r>
            <a:r>
              <a:rPr lang="en-US" b="0" i="0" dirty="0">
                <a:effectLst/>
                <a:latin typeface="Times New Roman" panose="02020603050405020304" pitchFamily="18" charset="0"/>
                <a:cs typeface="Times New Roman" panose="02020603050405020304" pitchFamily="18" charset="0"/>
              </a:rPr>
              <a:t>. It maintains ascending order.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49685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50DB-9E55-4006-961B-E239780AA7F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38A9E66-FC1E-4364-857B-19BF7FB2C0E9}"/>
              </a:ext>
            </a:extLst>
          </p:cNvPr>
          <p:cNvSpPr>
            <a:spLocks noGrp="1"/>
          </p:cNvSpPr>
          <p:nvPr>
            <p:ph idx="1"/>
          </p:nvPr>
        </p:nvSpPr>
        <p:spPr/>
        <p:txBody>
          <a:bodyPr>
            <a:normAutofit/>
          </a:bodyPr>
          <a:lstStyle/>
          <a:p>
            <a:pPr algn="just"/>
            <a:r>
              <a:rPr lang="en-US" b="0" i="0" dirty="0">
                <a:effectLst/>
                <a:latin typeface="Times New Roman" panose="02020603050405020304" pitchFamily="18" charset="0"/>
                <a:cs typeface="Times New Roman" panose="02020603050405020304" pitchFamily="18" charset="0"/>
              </a:rPr>
              <a:t>The </a:t>
            </a:r>
            <a:r>
              <a:rPr lang="en-US" b="1" i="0" dirty="0">
                <a:effectLst/>
                <a:latin typeface="Times New Roman" panose="02020603050405020304" pitchFamily="18" charset="0"/>
                <a:cs typeface="Times New Roman" panose="02020603050405020304" pitchFamily="18" charset="0"/>
              </a:rPr>
              <a:t>Collection in Java</a:t>
            </a:r>
            <a:r>
              <a:rPr lang="en-US" b="0" i="0" dirty="0">
                <a:effectLst/>
                <a:latin typeface="Times New Roman" panose="02020603050405020304" pitchFamily="18" charset="0"/>
                <a:cs typeface="Times New Roman" panose="02020603050405020304" pitchFamily="18" charset="0"/>
              </a:rPr>
              <a:t> is a framework that provides an architecture to store and manipulate the group of objects.</a:t>
            </a:r>
          </a:p>
          <a:p>
            <a:pPr algn="just"/>
            <a:r>
              <a:rPr lang="en-US" b="0" i="0" dirty="0">
                <a:effectLst/>
                <a:latin typeface="Times New Roman" panose="02020603050405020304" pitchFamily="18" charset="0"/>
                <a:cs typeface="Times New Roman" panose="02020603050405020304" pitchFamily="18" charset="0"/>
              </a:rPr>
              <a:t>Java Collections can achieve all the operations that you perform on a data such as searching, sorting, insertion, manipulation, and deletion.</a:t>
            </a:r>
          </a:p>
          <a:p>
            <a:pPr algn="just"/>
            <a:r>
              <a:rPr lang="en-US" b="0" i="0" dirty="0">
                <a:effectLst/>
                <a:latin typeface="Times New Roman" panose="02020603050405020304" pitchFamily="18" charset="0"/>
                <a:cs typeface="Times New Roman" panose="02020603050405020304" pitchFamily="18" charset="0"/>
              </a:rPr>
              <a:t>A Collection represents a single unit of objects, i.e., a group.</a:t>
            </a:r>
          </a:p>
          <a:p>
            <a:pPr algn="just"/>
            <a:r>
              <a:rPr lang="en-IN" b="0" i="0" dirty="0">
                <a:effectLst/>
                <a:latin typeface="Times New Roman" panose="02020603050405020304" pitchFamily="18" charset="0"/>
                <a:cs typeface="Times New Roman" panose="02020603050405020304" pitchFamily="18" charset="0"/>
              </a:rPr>
              <a:t>Java Collection means a single unit of objects. Java Collection framework provides many interfaces (Set, List, Queue, Deque) and classes (</a:t>
            </a:r>
            <a:r>
              <a:rPr lang="en-IN" b="0" i="0" strike="noStrike" dirty="0" err="1">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ArrayList</a:t>
            </a:r>
            <a:r>
              <a:rPr lang="en-IN" b="0" i="0" dirty="0">
                <a:effectLst/>
                <a:latin typeface="Times New Roman" panose="02020603050405020304" pitchFamily="18" charset="0"/>
                <a:cs typeface="Times New Roman" panose="02020603050405020304" pitchFamily="18" charset="0"/>
              </a:rPr>
              <a:t>, Vector, </a:t>
            </a:r>
            <a:r>
              <a:rPr lang="en-IN" b="0" i="0" strike="noStrike" dirty="0">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LinkedList</a:t>
            </a:r>
            <a:r>
              <a:rPr lang="en-IN" b="0" i="0" dirty="0">
                <a:effectLst/>
                <a:latin typeface="Times New Roman" panose="02020603050405020304" pitchFamily="18" charset="0"/>
                <a:cs typeface="Times New Roman" panose="02020603050405020304" pitchFamily="18" charset="0"/>
              </a:rPr>
              <a:t>, </a:t>
            </a:r>
            <a:r>
              <a:rPr lang="en-IN" b="0" i="0" strike="noStrike" dirty="0" err="1">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PriorityQueue</a:t>
            </a:r>
            <a:r>
              <a:rPr lang="en-IN" b="0" i="0" dirty="0">
                <a:effectLst/>
                <a:latin typeface="Times New Roman" panose="02020603050405020304" pitchFamily="18" charset="0"/>
                <a:cs typeface="Times New Roman" panose="02020603050405020304" pitchFamily="18" charset="0"/>
              </a:rPr>
              <a:t>, HashSet, </a:t>
            </a:r>
            <a:r>
              <a:rPr lang="en-IN" b="0" i="0" dirty="0" err="1">
                <a:effectLst/>
                <a:latin typeface="Times New Roman" panose="02020603050405020304" pitchFamily="18" charset="0"/>
                <a:cs typeface="Times New Roman" panose="02020603050405020304" pitchFamily="18" charset="0"/>
              </a:rPr>
              <a:t>LinkedHashSet</a:t>
            </a:r>
            <a:r>
              <a:rPr lang="en-IN" b="0" i="0" dirty="0">
                <a:effectLst/>
                <a:latin typeface="Times New Roman" panose="02020603050405020304" pitchFamily="18" charset="0"/>
                <a:cs typeface="Times New Roman" panose="02020603050405020304" pitchFamily="18" charset="0"/>
              </a:rPr>
              <a:t>, </a:t>
            </a:r>
            <a:r>
              <a:rPr lang="en-IN" b="0" i="0" dirty="0" err="1">
                <a:effectLst/>
                <a:latin typeface="Times New Roman" panose="02020603050405020304" pitchFamily="18" charset="0"/>
                <a:cs typeface="Times New Roman" panose="02020603050405020304" pitchFamily="18" charset="0"/>
              </a:rPr>
              <a:t>TreeSet</a:t>
            </a:r>
            <a:r>
              <a:rPr lang="en-IN" b="0" i="0" dirty="0">
                <a:effectLst/>
                <a:latin typeface="Times New Roman" panose="02020603050405020304" pitchFamily="18" charset="0"/>
                <a:cs typeface="Times New Roman" panose="02020603050405020304" pitchFamily="18" charset="0"/>
              </a:rPr>
              <a:t>).</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4513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EC0A-27D9-42F3-BC48-C5E492688E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1184A426-5CD5-4FCA-9E2F-368B8D5BDCED}"/>
              </a:ext>
            </a:extLst>
          </p:cNvPr>
          <p:cNvSpPr>
            <a:spLocks noGrp="1"/>
          </p:cNvSpPr>
          <p:nvPr>
            <p:ph idx="1"/>
          </p:nvPr>
        </p:nvSpPr>
        <p:spPr>
          <a:xfrm>
            <a:off x="1451579" y="1853754"/>
            <a:ext cx="9603275" cy="4269658"/>
          </a:xfrm>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Collection:</a:t>
            </a:r>
          </a:p>
          <a:p>
            <a:pPr marL="457200" indent="-457200" algn="just">
              <a:buAutoNum type="arabicPeriod"/>
            </a:pPr>
            <a:r>
              <a:rPr lang="en-US" dirty="0">
                <a:latin typeface="Times New Roman" panose="02020603050405020304" pitchFamily="18" charset="0"/>
                <a:cs typeface="Times New Roman" panose="02020603050405020304" pitchFamily="18" charset="0"/>
              </a:rPr>
              <a:t>List (I)</a:t>
            </a:r>
          </a:p>
          <a:p>
            <a:pPr marL="457200" indent="-457200" algn="just">
              <a:buAutoNum type="arabicPeriod"/>
            </a:pPr>
            <a:r>
              <a:rPr lang="en-US" dirty="0">
                <a:latin typeface="Times New Roman" panose="02020603050405020304" pitchFamily="18" charset="0"/>
                <a:cs typeface="Times New Roman" panose="02020603050405020304" pitchFamily="18" charset="0"/>
              </a:rPr>
              <a:t>Set (I)</a:t>
            </a:r>
          </a:p>
          <a:p>
            <a:pPr marL="457200" indent="-457200" algn="just">
              <a:buAutoNum type="arabicPeriod"/>
            </a:pPr>
            <a:r>
              <a:rPr lang="en-US" dirty="0">
                <a:latin typeface="Times New Roman" panose="02020603050405020304" pitchFamily="18" charset="0"/>
                <a:cs typeface="Times New Roman" panose="02020603050405020304" pitchFamily="18" charset="0"/>
              </a:rPr>
              <a:t>Queue (I)</a:t>
            </a:r>
          </a:p>
          <a:p>
            <a:pPr algn="just"/>
            <a:r>
              <a:rPr lang="en-US" b="1" dirty="0">
                <a:latin typeface="Times New Roman" panose="02020603050405020304" pitchFamily="18" charset="0"/>
                <a:cs typeface="Times New Roman" panose="02020603050405020304" pitchFamily="18" charset="0"/>
              </a:rPr>
              <a:t>List:</a:t>
            </a:r>
          </a:p>
          <a:p>
            <a:pPr algn="just">
              <a:buFontTx/>
              <a:buChar char="-"/>
            </a:pPr>
            <a:r>
              <a:rPr lang="en-US" dirty="0">
                <a:latin typeface="Times New Roman" panose="02020603050405020304" pitchFamily="18" charset="0"/>
                <a:cs typeface="Times New Roman" panose="02020603050405020304" pitchFamily="18" charset="0"/>
              </a:rPr>
              <a:t>Duplicate are allowed in list.</a:t>
            </a:r>
          </a:p>
          <a:p>
            <a:pPr algn="just">
              <a:buFontTx/>
              <a:buChar char="-"/>
            </a:pPr>
            <a:r>
              <a:rPr lang="en-US" dirty="0">
                <a:latin typeface="Times New Roman" panose="02020603050405020304" pitchFamily="18" charset="0"/>
                <a:cs typeface="Times New Roman" panose="02020603050405020304" pitchFamily="18" charset="0"/>
              </a:rPr>
              <a:t>Allows any no of Null values.</a:t>
            </a:r>
          </a:p>
          <a:p>
            <a:pPr algn="just">
              <a:buFontTx/>
              <a:buChar char="-"/>
            </a:pPr>
            <a:r>
              <a:rPr lang="en-US" dirty="0">
                <a:latin typeface="Times New Roman" panose="02020603050405020304" pitchFamily="18" charset="0"/>
                <a:cs typeface="Times New Roman" panose="02020603050405020304" pitchFamily="18" charset="0"/>
              </a:rPr>
              <a:t>Order of insertion maintained.</a:t>
            </a:r>
          </a:p>
          <a:p>
            <a:pPr algn="just">
              <a:buFontTx/>
              <a:buChar char="-"/>
            </a:pPr>
            <a:r>
              <a:rPr lang="en-US" b="1" dirty="0">
                <a:latin typeface="Times New Roman" panose="02020603050405020304" pitchFamily="18" charset="0"/>
                <a:cs typeface="Times New Roman" panose="02020603050405020304" pitchFamily="18" charset="0"/>
              </a:rPr>
              <a:t>Types of List:  </a:t>
            </a:r>
            <a:r>
              <a:rPr lang="en-US" dirty="0" err="1">
                <a:latin typeface="Times New Roman" panose="02020603050405020304" pitchFamily="18" charset="0"/>
                <a:cs typeface="Times New Roman" panose="02020603050405020304" pitchFamily="18" charset="0"/>
              </a:rPr>
              <a:t>ArrayList</a:t>
            </a:r>
            <a:r>
              <a:rPr lang="en-US" dirty="0">
                <a:latin typeface="Times New Roman" panose="02020603050405020304" pitchFamily="18" charset="0"/>
                <a:cs typeface="Times New Roman" panose="02020603050405020304" pitchFamily="18" charset="0"/>
              </a:rPr>
              <a:t> (IC)</a:t>
            </a:r>
          </a:p>
          <a:p>
            <a:pPr marL="0" indent="0" algn="just">
              <a:buNone/>
            </a:pPr>
            <a:r>
              <a:rPr lang="en-US" dirty="0">
                <a:latin typeface="Times New Roman" panose="02020603050405020304" pitchFamily="18" charset="0"/>
                <a:cs typeface="Times New Roman" panose="02020603050405020304" pitchFamily="18" charset="0"/>
              </a:rPr>
              <a:t>                             Vector (IC)</a:t>
            </a:r>
          </a:p>
          <a:p>
            <a:pPr marL="0" indent="0" algn="just">
              <a:buNone/>
            </a:pPr>
            <a:r>
              <a:rPr lang="en-US" dirty="0">
                <a:latin typeface="Times New Roman" panose="02020603050405020304" pitchFamily="18" charset="0"/>
                <a:cs typeface="Times New Roman" panose="02020603050405020304" pitchFamily="18" charset="0"/>
              </a:rPr>
              <a:t>                             LinkedList (IC). </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01696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45D19-E398-4F0C-A603-1B60D819867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4DB954F7-A152-48B3-8A46-F3C56CB234C5}"/>
              </a:ext>
            </a:extLst>
          </p:cNvPr>
          <p:cNvSpPr>
            <a:spLocks noGrp="1"/>
          </p:cNvSpPr>
          <p:nvPr>
            <p:ph idx="1"/>
          </p:nvPr>
        </p:nvSpPr>
        <p:spPr>
          <a:xfrm>
            <a:off x="1451579" y="2015732"/>
            <a:ext cx="9603275" cy="4367313"/>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Set:</a:t>
            </a:r>
          </a:p>
          <a:p>
            <a:pPr>
              <a:buFontTx/>
              <a:buChar char="-"/>
            </a:pPr>
            <a:r>
              <a:rPr lang="en-US" dirty="0">
                <a:latin typeface="Times New Roman" panose="02020603050405020304" pitchFamily="18" charset="0"/>
                <a:cs typeface="Times New Roman" panose="02020603050405020304" pitchFamily="18" charset="0"/>
              </a:rPr>
              <a:t>Doesn’t allow duplicate.</a:t>
            </a:r>
          </a:p>
          <a:p>
            <a:pPr>
              <a:buFontTx/>
              <a:buChar char="-"/>
            </a:pPr>
            <a:r>
              <a:rPr lang="en-US" dirty="0">
                <a:latin typeface="Times New Roman" panose="02020603050405020304" pitchFamily="18" charset="0"/>
                <a:cs typeface="Times New Roman" panose="02020603050405020304" pitchFamily="18" charset="0"/>
              </a:rPr>
              <a:t>Allow only one null value (Except tree set).</a:t>
            </a:r>
          </a:p>
          <a:p>
            <a:pPr>
              <a:buFontTx/>
              <a:buChar char="-"/>
            </a:pPr>
            <a:r>
              <a:rPr lang="en-US" dirty="0">
                <a:latin typeface="Times New Roman" panose="02020603050405020304" pitchFamily="18" charset="0"/>
                <a:cs typeface="Times New Roman" panose="02020603050405020304" pitchFamily="18" charset="0"/>
              </a:rPr>
              <a:t>Order of insertion- Random insertion.</a:t>
            </a:r>
          </a:p>
          <a:p>
            <a:pPr>
              <a:buFontTx/>
              <a:buChar char="-"/>
            </a:pPr>
            <a:r>
              <a:rPr lang="en-US" b="1" dirty="0">
                <a:latin typeface="Times New Roman" panose="02020603050405020304" pitchFamily="18" charset="0"/>
                <a:cs typeface="Times New Roman" panose="02020603050405020304" pitchFamily="18" charset="0"/>
              </a:rPr>
              <a:t>Types of Set:  </a:t>
            </a:r>
            <a:r>
              <a:rPr lang="en-US" dirty="0">
                <a:latin typeface="Times New Roman" panose="02020603050405020304" pitchFamily="18" charset="0"/>
                <a:cs typeface="Times New Roman" panose="02020603050405020304" pitchFamily="18" charset="0"/>
              </a:rPr>
              <a:t>HashSet (IC)</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LinkedHashSet</a:t>
            </a:r>
            <a:r>
              <a:rPr lang="en-US" dirty="0">
                <a:latin typeface="Times New Roman" panose="02020603050405020304" pitchFamily="18" charset="0"/>
                <a:cs typeface="Times New Roman" panose="02020603050405020304" pitchFamily="18" charset="0"/>
              </a:rPr>
              <a:t> (IC)</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TreeSet</a:t>
            </a:r>
            <a:r>
              <a:rPr lang="en-US" dirty="0">
                <a:latin typeface="Times New Roman" panose="02020603050405020304" pitchFamily="18" charset="0"/>
                <a:cs typeface="Times New Roman" panose="02020603050405020304" pitchFamily="18" charset="0"/>
              </a:rPr>
              <a:t> (IC)</a:t>
            </a:r>
          </a:p>
          <a:p>
            <a:r>
              <a:rPr lang="en-US" b="1" dirty="0">
                <a:latin typeface="Times New Roman" panose="02020603050405020304" pitchFamily="18" charset="0"/>
                <a:cs typeface="Times New Roman" panose="02020603050405020304" pitchFamily="18" charset="0"/>
              </a:rPr>
              <a:t>Queue:  </a:t>
            </a:r>
            <a:r>
              <a:rPr lang="en-US" dirty="0" err="1">
                <a:latin typeface="Times New Roman" panose="02020603050405020304" pitchFamily="18" charset="0"/>
                <a:cs typeface="Times New Roman" panose="02020603050405020304" pitchFamily="18" charset="0"/>
              </a:rPr>
              <a:t>PriorityQueue</a:t>
            </a:r>
            <a:r>
              <a:rPr lang="en-US" dirty="0">
                <a:latin typeface="Times New Roman" panose="02020603050405020304" pitchFamily="18" charset="0"/>
                <a:cs typeface="Times New Roman" panose="02020603050405020304" pitchFamily="18" charset="0"/>
              </a:rPr>
              <a:t> (IC)</a:t>
            </a:r>
          </a:p>
          <a:p>
            <a:r>
              <a:rPr lang="en-US" b="1" dirty="0">
                <a:latin typeface="Times New Roman" panose="02020603050405020304" pitchFamily="18" charset="0"/>
                <a:cs typeface="Times New Roman" panose="02020603050405020304" pitchFamily="18" charset="0"/>
              </a:rPr>
              <a:t>Cursor: </a:t>
            </a:r>
          </a:p>
          <a:p>
            <a:pPr>
              <a:buFontTx/>
              <a:buChar char="-"/>
            </a:pPr>
            <a:r>
              <a:rPr lang="en-US" b="1" dirty="0">
                <a:latin typeface="Times New Roman" panose="02020603050405020304" pitchFamily="18" charset="0"/>
                <a:cs typeface="Times New Roman" panose="02020603050405020304" pitchFamily="18" charset="0"/>
              </a:rPr>
              <a:t>Iterator: </a:t>
            </a:r>
            <a:r>
              <a:rPr lang="en-US" dirty="0">
                <a:latin typeface="Times New Roman" panose="02020603050405020304" pitchFamily="18" charset="0"/>
                <a:cs typeface="Times New Roman" panose="02020603050405020304" pitchFamily="18" charset="0"/>
              </a:rPr>
              <a:t>All the collection object --- Universal Cursor.</a:t>
            </a:r>
          </a:p>
          <a:p>
            <a:pPr>
              <a:buFontTx/>
              <a:buChar char="-"/>
            </a:pPr>
            <a:r>
              <a:rPr lang="en-US" b="1" dirty="0" err="1">
                <a:latin typeface="Times New Roman" panose="02020603050405020304" pitchFamily="18" charset="0"/>
                <a:cs typeface="Times New Roman" panose="02020603050405020304" pitchFamily="18" charset="0"/>
              </a:rPr>
              <a:t>ListIterator</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Only for list interface type </a:t>
            </a:r>
            <a:r>
              <a:rPr lang="en-US" dirty="0" err="1">
                <a:latin typeface="Times New Roman" panose="02020603050405020304" pitchFamily="18" charset="0"/>
                <a:cs typeface="Times New Roman" panose="02020603050405020304" pitchFamily="18" charset="0"/>
              </a:rPr>
              <a:t>impl</a:t>
            </a:r>
            <a:r>
              <a:rPr lang="en-US" dirty="0">
                <a:latin typeface="Times New Roman" panose="02020603050405020304" pitchFamily="18" charset="0"/>
                <a:cs typeface="Times New Roman" panose="02020603050405020304" pitchFamily="18" charset="0"/>
              </a:rPr>
              <a:t> classes --- Not Universal Cursor. </a:t>
            </a:r>
          </a:p>
          <a:p>
            <a:pPr>
              <a:buFontTx/>
              <a:buChar char="-"/>
            </a:pPr>
            <a:r>
              <a:rPr lang="en-US" b="1" dirty="0">
                <a:latin typeface="Times New Roman" panose="02020603050405020304" pitchFamily="18" charset="0"/>
                <a:cs typeface="Times New Roman" panose="02020603050405020304" pitchFamily="18" charset="0"/>
              </a:rPr>
              <a:t>Enumeration: </a:t>
            </a:r>
            <a:r>
              <a:rPr lang="en-US" dirty="0">
                <a:latin typeface="Times New Roman" panose="02020603050405020304" pitchFamily="18" charset="0"/>
                <a:cs typeface="Times New Roman" panose="02020603050405020304" pitchFamily="18" charset="0"/>
              </a:rPr>
              <a:t>Legacy --- Universal Cursor.</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46988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4CFDD-02EB-4797-B970-DD0A0A0DC6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A1D99D2E-FDA2-4524-8463-342474132E27}"/>
              </a:ext>
            </a:extLst>
          </p:cNvPr>
          <p:cNvSpPr>
            <a:spLocks noGrp="1"/>
          </p:cNvSpPr>
          <p:nvPr>
            <p:ph idx="1"/>
          </p:nvPr>
        </p:nvSpPr>
        <p:spPr>
          <a:xfrm>
            <a:off x="1451579" y="2015732"/>
            <a:ext cx="9603275" cy="3958940"/>
          </a:xfrm>
        </p:spPr>
        <p:txBody>
          <a:bodyPr>
            <a:normAutofit fontScale="85000" lnSpcReduction="10000"/>
          </a:bodyPr>
          <a:lstStyle/>
          <a:p>
            <a:pPr algn="just"/>
            <a:r>
              <a:rPr lang="en-US" b="1" dirty="0" err="1">
                <a:latin typeface="Times New Roman" panose="02020603050405020304" pitchFamily="18" charset="0"/>
                <a:cs typeface="Times New Roman" panose="02020603050405020304" pitchFamily="18" charset="0"/>
              </a:rPr>
              <a:t>Arraylist</a:t>
            </a:r>
            <a:r>
              <a:rPr lang="en-US" b="1" dirty="0">
                <a:latin typeface="Times New Roman" panose="02020603050405020304" pitchFamily="18" charset="0"/>
                <a:cs typeface="Times New Roman" panose="02020603050405020304" pitchFamily="18" charset="0"/>
              </a:rPr>
              <a:t>: </a:t>
            </a:r>
          </a:p>
          <a:p>
            <a:pPr algn="just">
              <a:buFontTx/>
              <a:buChar char="-"/>
            </a:pPr>
            <a:r>
              <a:rPr lang="en-US" dirty="0">
                <a:latin typeface="Times New Roman" panose="02020603050405020304" pitchFamily="18" charset="0"/>
                <a:cs typeface="Times New Roman" panose="02020603050405020304" pitchFamily="18" charset="0"/>
              </a:rPr>
              <a:t>Duplicate allow in </a:t>
            </a:r>
            <a:r>
              <a:rPr lang="en-US" dirty="0" err="1">
                <a:latin typeface="Times New Roman" panose="02020603050405020304" pitchFamily="18" charset="0"/>
                <a:cs typeface="Times New Roman" panose="02020603050405020304" pitchFamily="18" charset="0"/>
              </a:rPr>
              <a:t>Arraylist</a:t>
            </a:r>
            <a:r>
              <a:rPr lang="en-US" dirty="0">
                <a:latin typeface="Times New Roman" panose="02020603050405020304" pitchFamily="18" charset="0"/>
                <a:cs typeface="Times New Roman" panose="02020603050405020304" pitchFamily="18" charset="0"/>
              </a:rPr>
              <a:t>.</a:t>
            </a:r>
          </a:p>
          <a:p>
            <a:pPr algn="just">
              <a:buFontTx/>
              <a:buChar char="-"/>
            </a:pPr>
            <a:r>
              <a:rPr lang="en-US" dirty="0">
                <a:latin typeface="Times New Roman" panose="02020603050405020304" pitchFamily="18" charset="0"/>
                <a:cs typeface="Times New Roman" panose="02020603050405020304" pitchFamily="18" charset="0"/>
              </a:rPr>
              <a:t>Allows any no of Null values.</a:t>
            </a:r>
          </a:p>
          <a:p>
            <a:pPr algn="just">
              <a:buFontTx/>
              <a:buChar char="-"/>
            </a:pPr>
            <a:r>
              <a:rPr lang="en-US" dirty="0">
                <a:latin typeface="Times New Roman" panose="02020603050405020304" pitchFamily="18" charset="0"/>
                <a:cs typeface="Times New Roman" panose="02020603050405020304" pitchFamily="18" charset="0"/>
              </a:rPr>
              <a:t>Order of insertion maintained.</a:t>
            </a:r>
          </a:p>
          <a:p>
            <a:pPr algn="just">
              <a:buFontTx/>
              <a:buChar char="-"/>
            </a:pPr>
            <a:r>
              <a:rPr lang="en-US" dirty="0">
                <a:latin typeface="Times New Roman" panose="02020603050405020304" pitchFamily="18" charset="0"/>
                <a:cs typeface="Times New Roman" panose="02020603050405020304" pitchFamily="18" charset="0"/>
              </a:rPr>
              <a:t>Default capacity for </a:t>
            </a:r>
            <a:r>
              <a:rPr lang="en-US" dirty="0" err="1">
                <a:latin typeface="Times New Roman" panose="02020603050405020304" pitchFamily="18" charset="0"/>
                <a:cs typeface="Times New Roman" panose="02020603050405020304" pitchFamily="18" charset="0"/>
              </a:rPr>
              <a:t>arraylist</a:t>
            </a:r>
            <a:r>
              <a:rPr lang="en-US" dirty="0">
                <a:latin typeface="Times New Roman" panose="02020603050405020304" pitchFamily="18" charset="0"/>
                <a:cs typeface="Times New Roman" panose="02020603050405020304" pitchFamily="18" charset="0"/>
              </a:rPr>
              <a:t> is 10.</a:t>
            </a:r>
          </a:p>
          <a:p>
            <a:pPr algn="just">
              <a:buFontTx/>
              <a:buChar char="-"/>
            </a:pPr>
            <a:r>
              <a:rPr lang="en-US" dirty="0">
                <a:latin typeface="Times New Roman" panose="02020603050405020304" pitchFamily="18" charset="0"/>
                <a:cs typeface="Times New Roman" panose="02020603050405020304" pitchFamily="18" charset="0"/>
              </a:rPr>
              <a:t>Data structure – Resizable.</a:t>
            </a:r>
          </a:p>
          <a:p>
            <a:pPr algn="just">
              <a:buFontTx/>
              <a:buChar char="-"/>
            </a:pPr>
            <a:r>
              <a:rPr lang="en-US" dirty="0">
                <a:latin typeface="Times New Roman" panose="02020603050405020304" pitchFamily="18" charset="0"/>
                <a:cs typeface="Times New Roman" panose="02020603050405020304" pitchFamily="18" charset="0"/>
              </a:rPr>
              <a:t>Incremental capacity = (Current capacity*3/2)+1.</a:t>
            </a:r>
          </a:p>
          <a:p>
            <a:pPr algn="just">
              <a:buFontTx/>
              <a:buChar char="-"/>
            </a:pPr>
            <a:r>
              <a:rPr lang="en-IN" dirty="0">
                <a:latin typeface="Times New Roman" panose="02020603050405020304" pitchFamily="18" charset="0"/>
                <a:cs typeface="Times New Roman" panose="02020603050405020304" pitchFamily="18" charset="0"/>
              </a:rPr>
              <a:t>Best choice: Retrieval operation (random access interface is implemented in </a:t>
            </a:r>
            <a:r>
              <a:rPr lang="en-IN" dirty="0" err="1">
                <a:latin typeface="Times New Roman" panose="02020603050405020304" pitchFamily="18" charset="0"/>
                <a:cs typeface="Times New Roman" panose="02020603050405020304" pitchFamily="18" charset="0"/>
              </a:rPr>
              <a:t>arraylist</a:t>
            </a:r>
            <a:r>
              <a:rPr lang="en-IN" dirty="0">
                <a:latin typeface="Times New Roman" panose="02020603050405020304" pitchFamily="18" charset="0"/>
                <a:cs typeface="Times New Roman" panose="02020603050405020304" pitchFamily="18" charset="0"/>
              </a:rPr>
              <a:t> and vector).</a:t>
            </a:r>
          </a:p>
          <a:p>
            <a:pPr algn="just">
              <a:buFontTx/>
              <a:buChar char="-"/>
            </a:pPr>
            <a:r>
              <a:rPr lang="en-IN" dirty="0">
                <a:latin typeface="Times New Roman" panose="02020603050405020304" pitchFamily="18" charset="0"/>
                <a:cs typeface="Times New Roman" panose="02020603050405020304" pitchFamily="18" charset="0"/>
              </a:rPr>
              <a:t>Worst choice: Manipulation operation i.e. insertion in between </a:t>
            </a:r>
            <a:r>
              <a:rPr lang="en-IN" dirty="0" err="1">
                <a:latin typeface="Times New Roman" panose="02020603050405020304" pitchFamily="18" charset="0"/>
                <a:cs typeface="Times New Roman" panose="02020603050405020304" pitchFamily="18" charset="0"/>
              </a:rPr>
              <a:t>arraylist</a:t>
            </a:r>
            <a:r>
              <a:rPr lang="en-IN" dirty="0">
                <a:latin typeface="Times New Roman" panose="02020603050405020304" pitchFamily="18" charset="0"/>
                <a:cs typeface="Times New Roman" panose="02020603050405020304" pitchFamily="18" charset="0"/>
              </a:rPr>
              <a:t> or delete()</a:t>
            </a:r>
          </a:p>
        </p:txBody>
      </p:sp>
    </p:spTree>
    <p:extLst>
      <p:ext uri="{BB962C8B-B14F-4D97-AF65-F5344CB8AC3E}">
        <p14:creationId xmlns:p14="http://schemas.microsoft.com/office/powerpoint/2010/main" val="2711940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50CFC-6842-4D66-B290-523AD33C0FE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8B44823A-F8CA-46BF-9C09-6D0DAABFD0C2}"/>
              </a:ext>
            </a:extLst>
          </p:cNvPr>
          <p:cNvSpPr>
            <a:spLocks noGrp="1"/>
          </p:cNvSpPr>
          <p:nvPr>
            <p:ph idx="1"/>
          </p:nvPr>
        </p:nvSpPr>
        <p:spPr>
          <a:xfrm>
            <a:off x="1451579" y="2015732"/>
            <a:ext cx="9603275" cy="4037749"/>
          </a:xfrm>
        </p:spPr>
        <p:txBody>
          <a:bodyPr>
            <a:normAutofit fontScale="85000" lnSpcReduction="20000"/>
          </a:bodyPr>
          <a:lstStyle/>
          <a:p>
            <a:pPr algn="just"/>
            <a:r>
              <a:rPr lang="en-US" b="1" dirty="0">
                <a:latin typeface="Times New Roman" panose="02020603050405020304" pitchFamily="18" charset="0"/>
                <a:cs typeface="Times New Roman" panose="02020603050405020304" pitchFamily="18" charset="0"/>
              </a:rPr>
              <a:t>Vector:</a:t>
            </a:r>
          </a:p>
          <a:p>
            <a:pPr algn="just">
              <a:buFontTx/>
              <a:buChar char="-"/>
            </a:pPr>
            <a:r>
              <a:rPr lang="en-US" dirty="0">
                <a:latin typeface="Times New Roman" panose="02020603050405020304" pitchFamily="18" charset="0"/>
                <a:cs typeface="Times New Roman" panose="02020603050405020304" pitchFamily="18" charset="0"/>
              </a:rPr>
              <a:t>Duplicate are allowed.</a:t>
            </a:r>
          </a:p>
          <a:p>
            <a:pPr algn="just">
              <a:buFontTx/>
              <a:buChar char="-"/>
            </a:pPr>
            <a:r>
              <a:rPr lang="en-US" dirty="0">
                <a:latin typeface="Times New Roman" panose="02020603050405020304" pitchFamily="18" charset="0"/>
                <a:cs typeface="Times New Roman" panose="02020603050405020304" pitchFamily="18" charset="0"/>
              </a:rPr>
              <a:t>Allows any no of Null values.</a:t>
            </a:r>
          </a:p>
          <a:p>
            <a:pPr algn="just">
              <a:buFontTx/>
              <a:buChar char="-"/>
            </a:pPr>
            <a:r>
              <a:rPr lang="en-US" dirty="0">
                <a:latin typeface="Times New Roman" panose="02020603050405020304" pitchFamily="18" charset="0"/>
                <a:cs typeface="Times New Roman" panose="02020603050405020304" pitchFamily="18" charset="0"/>
              </a:rPr>
              <a:t>Order of insertion maintained.</a:t>
            </a:r>
          </a:p>
          <a:p>
            <a:pPr algn="just">
              <a:buFontTx/>
              <a:buChar char="-"/>
            </a:pPr>
            <a:r>
              <a:rPr lang="en-US" dirty="0">
                <a:latin typeface="Times New Roman" panose="02020603050405020304" pitchFamily="18" charset="0"/>
                <a:cs typeface="Times New Roman" panose="02020603050405020304" pitchFamily="18" charset="0"/>
              </a:rPr>
              <a:t>Default capacity for vector is 10.</a:t>
            </a:r>
          </a:p>
          <a:p>
            <a:pPr algn="just">
              <a:buFontTx/>
              <a:buChar char="-"/>
            </a:pPr>
            <a:r>
              <a:rPr lang="en-US" dirty="0">
                <a:latin typeface="Times New Roman" panose="02020603050405020304" pitchFamily="18" charset="0"/>
                <a:cs typeface="Times New Roman" panose="02020603050405020304" pitchFamily="18" charset="0"/>
              </a:rPr>
              <a:t>Data structure – Doubly.</a:t>
            </a:r>
          </a:p>
          <a:p>
            <a:pPr algn="just">
              <a:buFontTx/>
              <a:buChar char="-"/>
            </a:pPr>
            <a:r>
              <a:rPr lang="en-US" dirty="0">
                <a:latin typeface="Times New Roman" panose="02020603050405020304" pitchFamily="18" charset="0"/>
                <a:cs typeface="Times New Roman" panose="02020603050405020304" pitchFamily="18" charset="0"/>
              </a:rPr>
              <a:t>Incremental capacity = Current capacity*2.</a:t>
            </a:r>
          </a:p>
          <a:p>
            <a:pPr algn="just">
              <a:buFontTx/>
              <a:buChar char="-"/>
            </a:pPr>
            <a:r>
              <a:rPr lang="en-IN" dirty="0">
                <a:latin typeface="Times New Roman" panose="02020603050405020304" pitchFamily="18" charset="0"/>
                <a:cs typeface="Times New Roman" panose="02020603050405020304" pitchFamily="18" charset="0"/>
              </a:rPr>
              <a:t>Best choice: Retrieval operation (random access interface is implemented in </a:t>
            </a:r>
            <a:r>
              <a:rPr lang="en-IN" dirty="0" err="1">
                <a:latin typeface="Times New Roman" panose="02020603050405020304" pitchFamily="18" charset="0"/>
                <a:cs typeface="Times New Roman" panose="02020603050405020304" pitchFamily="18" charset="0"/>
              </a:rPr>
              <a:t>arraylist</a:t>
            </a:r>
            <a:r>
              <a:rPr lang="en-IN" dirty="0">
                <a:latin typeface="Times New Roman" panose="02020603050405020304" pitchFamily="18" charset="0"/>
                <a:cs typeface="Times New Roman" panose="02020603050405020304" pitchFamily="18" charset="0"/>
              </a:rPr>
              <a:t> and vector).</a:t>
            </a:r>
          </a:p>
          <a:p>
            <a:pPr algn="just">
              <a:buFontTx/>
              <a:buChar char="-"/>
            </a:pPr>
            <a:r>
              <a:rPr lang="en-IN" dirty="0">
                <a:latin typeface="Times New Roman" panose="02020603050405020304" pitchFamily="18" charset="0"/>
                <a:cs typeface="Times New Roman" panose="02020603050405020304" pitchFamily="18" charset="0"/>
              </a:rPr>
              <a:t>Worst choice: Manipulation operation i.e. insertion in between </a:t>
            </a:r>
            <a:r>
              <a:rPr lang="en-IN" dirty="0" err="1">
                <a:latin typeface="Times New Roman" panose="02020603050405020304" pitchFamily="18" charset="0"/>
                <a:cs typeface="Times New Roman" panose="02020603050405020304" pitchFamily="18" charset="0"/>
              </a:rPr>
              <a:t>arraylist</a:t>
            </a:r>
            <a:r>
              <a:rPr lang="en-IN" dirty="0">
                <a:latin typeface="Times New Roman" panose="02020603050405020304" pitchFamily="18" charset="0"/>
                <a:cs typeface="Times New Roman" panose="02020603050405020304" pitchFamily="18" charset="0"/>
              </a:rPr>
              <a:t> or delete().</a:t>
            </a:r>
          </a:p>
          <a:p>
            <a:pPr algn="just">
              <a:buFontTx/>
              <a:buChar char="-"/>
            </a:pPr>
            <a:r>
              <a:rPr lang="en-IN" dirty="0">
                <a:latin typeface="Times New Roman" panose="02020603050405020304" pitchFamily="18" charset="0"/>
                <a:cs typeface="Times New Roman" panose="02020603050405020304" pitchFamily="18" charset="0"/>
              </a:rPr>
              <a:t>Vector is Legacy class.</a:t>
            </a:r>
          </a:p>
        </p:txBody>
      </p:sp>
    </p:spTree>
    <p:extLst>
      <p:ext uri="{BB962C8B-B14F-4D97-AF65-F5344CB8AC3E}">
        <p14:creationId xmlns:p14="http://schemas.microsoft.com/office/powerpoint/2010/main" val="41403311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FF29-A2FE-4D1A-B347-56BF8F2B2A8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EFC9F0A4-58E5-4A28-9AF1-4AB10C53FC58}"/>
              </a:ext>
            </a:extLst>
          </p:cNvPr>
          <p:cNvSpPr>
            <a:spLocks noGrp="1"/>
          </p:cNvSpPr>
          <p:nvPr>
            <p:ph idx="1"/>
          </p:nvPr>
        </p:nvSpPr>
        <p:spPr>
          <a:xfrm>
            <a:off x="1451579" y="2015732"/>
            <a:ext cx="9603275" cy="3834652"/>
          </a:xfrm>
        </p:spPr>
        <p:txBody>
          <a:bodyPr>
            <a:normAutofit lnSpcReduction="10000"/>
          </a:bodyPr>
          <a:lstStyle/>
          <a:p>
            <a:r>
              <a:rPr lang="en-US" b="1" dirty="0">
                <a:latin typeface="Times New Roman" panose="02020603050405020304" pitchFamily="18" charset="0"/>
                <a:cs typeface="Times New Roman" panose="02020603050405020304" pitchFamily="18" charset="0"/>
              </a:rPr>
              <a:t>LinkedList:</a:t>
            </a:r>
          </a:p>
          <a:p>
            <a:pPr>
              <a:buFontTx/>
              <a:buChar char="-"/>
            </a:pPr>
            <a:r>
              <a:rPr lang="en-US" dirty="0">
                <a:latin typeface="Times New Roman" panose="02020603050405020304" pitchFamily="18" charset="0"/>
                <a:cs typeface="Times New Roman" panose="02020603050405020304" pitchFamily="18" charset="0"/>
              </a:rPr>
              <a:t>Duplicate are allowed.</a:t>
            </a:r>
          </a:p>
          <a:p>
            <a:pPr>
              <a:buFontTx/>
              <a:buChar char="-"/>
            </a:pPr>
            <a:r>
              <a:rPr lang="en-US" dirty="0">
                <a:latin typeface="Times New Roman" panose="02020603050405020304" pitchFamily="18" charset="0"/>
                <a:cs typeface="Times New Roman" panose="02020603050405020304" pitchFamily="18" charset="0"/>
              </a:rPr>
              <a:t>Allows any no of Null values.</a:t>
            </a:r>
          </a:p>
          <a:p>
            <a:pPr>
              <a:buFontTx/>
              <a:buChar char="-"/>
            </a:pPr>
            <a:r>
              <a:rPr lang="en-US" dirty="0">
                <a:latin typeface="Times New Roman" panose="02020603050405020304" pitchFamily="18" charset="0"/>
                <a:cs typeface="Times New Roman" panose="02020603050405020304" pitchFamily="18" charset="0"/>
              </a:rPr>
              <a:t>Order of insertion maintained.</a:t>
            </a:r>
          </a:p>
          <a:p>
            <a:pPr>
              <a:buFontTx/>
              <a:buChar char="-"/>
            </a:pPr>
            <a:r>
              <a:rPr lang="en-US" dirty="0">
                <a:latin typeface="Times New Roman" panose="02020603050405020304" pitchFamily="18" charset="0"/>
                <a:cs typeface="Times New Roman" panose="02020603050405020304" pitchFamily="18" charset="0"/>
              </a:rPr>
              <a:t>No default capacity </a:t>
            </a:r>
            <a:r>
              <a:rPr lang="en-US" dirty="0" err="1">
                <a:latin typeface="Times New Roman" panose="02020603050405020304" pitchFamily="18" charset="0"/>
                <a:cs typeface="Times New Roman" panose="02020603050405020304" pitchFamily="18" charset="0"/>
              </a:rPr>
              <a:t>linkedlist</a:t>
            </a:r>
            <a:r>
              <a:rPr lang="en-US" dirty="0">
                <a:latin typeface="Times New Roman" panose="02020603050405020304" pitchFamily="18" charset="0"/>
                <a:cs typeface="Times New Roman" panose="02020603050405020304" pitchFamily="18" charset="0"/>
              </a:rPr>
              <a:t>.</a:t>
            </a:r>
          </a:p>
          <a:p>
            <a:pPr>
              <a:buFontTx/>
              <a:buChar char="-"/>
            </a:pPr>
            <a:r>
              <a:rPr lang="en-US" dirty="0">
                <a:latin typeface="Times New Roman" panose="02020603050405020304" pitchFamily="18" charset="0"/>
                <a:cs typeface="Times New Roman" panose="02020603050405020304" pitchFamily="18" charset="0"/>
              </a:rPr>
              <a:t>Data structure – Linear.</a:t>
            </a:r>
          </a:p>
          <a:p>
            <a:pPr>
              <a:buFontTx/>
              <a:buChar char="-"/>
            </a:pPr>
            <a:r>
              <a:rPr lang="en-US" dirty="0">
                <a:latin typeface="Times New Roman" panose="02020603050405020304" pitchFamily="18" charset="0"/>
                <a:cs typeface="Times New Roman" panose="02020603050405020304" pitchFamily="18" charset="0"/>
              </a:rPr>
              <a:t>Best choice: Manipulation operation i.e. insertion in between </a:t>
            </a:r>
            <a:r>
              <a:rPr lang="en-US" dirty="0" err="1">
                <a:latin typeface="Times New Roman" panose="02020603050405020304" pitchFamily="18" charset="0"/>
                <a:cs typeface="Times New Roman" panose="02020603050405020304" pitchFamily="18" charset="0"/>
              </a:rPr>
              <a:t>linkedlist</a:t>
            </a:r>
            <a:r>
              <a:rPr lang="en-US" dirty="0">
                <a:latin typeface="Times New Roman" panose="02020603050405020304" pitchFamily="18" charset="0"/>
                <a:cs typeface="Times New Roman" panose="02020603050405020304" pitchFamily="18" charset="0"/>
              </a:rPr>
              <a:t> or delete().</a:t>
            </a:r>
          </a:p>
          <a:p>
            <a:pPr>
              <a:buFontTx/>
              <a:buChar char="-"/>
            </a:pPr>
            <a:r>
              <a:rPr lang="en-US" dirty="0">
                <a:latin typeface="Times New Roman" panose="02020603050405020304" pitchFamily="18" charset="0"/>
                <a:cs typeface="Times New Roman" panose="02020603050405020304" pitchFamily="18" charset="0"/>
              </a:rPr>
              <a:t>Worst choice: Retrieval operation.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5269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AFA7-1A3F-4079-B1A9-2F20C692334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1B7E5BF9-6DBE-4F76-9652-B807C57517DE}"/>
              </a:ext>
            </a:extLst>
          </p:cNvPr>
          <p:cNvSpPr>
            <a:spLocks noGrp="1"/>
          </p:cNvSpPr>
          <p:nvPr>
            <p:ph idx="1"/>
          </p:nvPr>
        </p:nvSpPr>
        <p:spPr>
          <a:xfrm>
            <a:off x="1451579" y="2015732"/>
            <a:ext cx="9603275" cy="4109860"/>
          </a:xfrm>
        </p:spPr>
        <p:txBody>
          <a:bodyPr>
            <a:normAutofit fontScale="77500" lnSpcReduction="20000"/>
          </a:bodyPr>
          <a:lstStyle/>
          <a:p>
            <a:r>
              <a:rPr lang="en-US" dirty="0">
                <a:latin typeface="Times New Roman" panose="02020603050405020304" pitchFamily="18" charset="0"/>
                <a:cs typeface="Times New Roman" panose="02020603050405020304" pitchFamily="18" charset="0"/>
              </a:rPr>
              <a:t>Difference Between </a:t>
            </a:r>
            <a:r>
              <a:rPr lang="en-US" dirty="0" err="1">
                <a:latin typeface="Times New Roman" panose="02020603050405020304" pitchFamily="18" charset="0"/>
                <a:cs typeface="Times New Roman" panose="02020603050405020304" pitchFamily="18" charset="0"/>
              </a:rPr>
              <a:t>Arraylist</a:t>
            </a:r>
            <a:r>
              <a:rPr lang="en-US" dirty="0">
                <a:latin typeface="Times New Roman" panose="02020603050405020304" pitchFamily="18" charset="0"/>
                <a:cs typeface="Times New Roman" panose="02020603050405020304" pitchFamily="18" charset="0"/>
              </a:rPr>
              <a:t> and Vector:</a:t>
            </a:r>
          </a:p>
          <a:p>
            <a:pPr marL="0" indent="0">
              <a:buNone/>
            </a:pP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Arraylist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 Not legacy class.</a:t>
            </a:r>
          </a:p>
          <a:p>
            <a:pPr marL="0" indent="0">
              <a:buNone/>
            </a:pPr>
            <a:r>
              <a:rPr lang="en-US" dirty="0">
                <a:latin typeface="Times New Roman" panose="02020603050405020304" pitchFamily="18" charset="0"/>
                <a:cs typeface="Times New Roman" panose="02020603050405020304" pitchFamily="18" charset="0"/>
              </a:rPr>
              <a:t>                      2. DS: Resizable.</a:t>
            </a:r>
          </a:p>
          <a:p>
            <a:pPr marL="0" indent="0">
              <a:buNone/>
            </a:pPr>
            <a:r>
              <a:rPr lang="en-US" dirty="0">
                <a:latin typeface="Times New Roman" panose="02020603050405020304" pitchFamily="18" charset="0"/>
                <a:cs typeface="Times New Roman" panose="02020603050405020304" pitchFamily="18" charset="0"/>
              </a:rPr>
              <a:t>                      3. IC = (CC*3/2) + 1.</a:t>
            </a:r>
          </a:p>
          <a:p>
            <a:pPr marL="0" indent="0">
              <a:buNone/>
            </a:pPr>
            <a:r>
              <a:rPr lang="en-US" dirty="0">
                <a:latin typeface="Times New Roman" panose="02020603050405020304" pitchFamily="18" charset="0"/>
                <a:cs typeface="Times New Roman" panose="02020603050405020304" pitchFamily="18" charset="0"/>
              </a:rPr>
              <a:t>                      4. Not-synchronized and not thread safe.</a:t>
            </a:r>
          </a:p>
          <a:p>
            <a:pPr marL="0" indent="0">
              <a:buNone/>
            </a:pPr>
            <a:r>
              <a:rPr lang="en-US" dirty="0">
                <a:latin typeface="Times New Roman" panose="02020603050405020304" pitchFamily="18" charset="0"/>
                <a:cs typeface="Times New Roman" panose="02020603050405020304" pitchFamily="18" charset="0"/>
              </a:rPr>
              <a:t>                      5. Performance – High.</a:t>
            </a: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Vector:       </a:t>
            </a:r>
            <a:r>
              <a:rPr lang="en-IN" dirty="0">
                <a:latin typeface="Times New Roman" panose="02020603050405020304" pitchFamily="18" charset="0"/>
                <a:cs typeface="Times New Roman" panose="02020603050405020304" pitchFamily="18" charset="0"/>
              </a:rPr>
              <a:t>1. Legacy class.</a:t>
            </a:r>
          </a:p>
          <a:p>
            <a:pPr marL="0" indent="0">
              <a:buNone/>
            </a:pPr>
            <a:r>
              <a:rPr lang="en-US" dirty="0">
                <a:latin typeface="Times New Roman" panose="02020603050405020304" pitchFamily="18" charset="0"/>
                <a:cs typeface="Times New Roman" panose="02020603050405020304" pitchFamily="18" charset="0"/>
              </a:rPr>
              <a:t>                      2. DS: Doubly.</a:t>
            </a:r>
          </a:p>
          <a:p>
            <a:pPr marL="0" indent="0">
              <a:buNone/>
            </a:pPr>
            <a:r>
              <a:rPr lang="en-US" dirty="0">
                <a:latin typeface="Times New Roman" panose="02020603050405020304" pitchFamily="18" charset="0"/>
                <a:cs typeface="Times New Roman" panose="02020603050405020304" pitchFamily="18" charset="0"/>
              </a:rPr>
              <a:t>                      3. IC = CC*2.</a:t>
            </a:r>
          </a:p>
          <a:p>
            <a:pPr marL="0" indent="0">
              <a:buNone/>
            </a:pPr>
            <a:r>
              <a:rPr lang="en-US" dirty="0">
                <a:latin typeface="Times New Roman" panose="02020603050405020304" pitchFamily="18" charset="0"/>
                <a:cs typeface="Times New Roman" panose="02020603050405020304" pitchFamily="18" charset="0"/>
              </a:rPr>
              <a:t>                      4. Synchronized and thread safe.</a:t>
            </a:r>
          </a:p>
          <a:p>
            <a:pPr marL="0" indent="0">
              <a:buNone/>
            </a:pPr>
            <a:r>
              <a:rPr lang="en-US" dirty="0">
                <a:latin typeface="Times New Roman" panose="02020603050405020304" pitchFamily="18" charset="0"/>
                <a:cs typeface="Times New Roman" panose="02020603050405020304" pitchFamily="18" charset="0"/>
              </a:rPr>
              <a:t>                      5. Performance – Low.</a:t>
            </a:r>
          </a:p>
        </p:txBody>
      </p:sp>
    </p:spTree>
    <p:extLst>
      <p:ext uri="{BB962C8B-B14F-4D97-AF65-F5344CB8AC3E}">
        <p14:creationId xmlns:p14="http://schemas.microsoft.com/office/powerpoint/2010/main" val="12053688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5481-9C57-4904-A774-1B3F46358A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49DE6792-F7E3-49B6-9EA0-D12501E51ADA}"/>
              </a:ext>
            </a:extLst>
          </p:cNvPr>
          <p:cNvSpPr>
            <a:spLocks noGrp="1"/>
          </p:cNvSpPr>
          <p:nvPr>
            <p:ph idx="1"/>
          </p:nvPr>
        </p:nvSpPr>
        <p:spPr>
          <a:xfrm>
            <a:off x="1451579" y="2015732"/>
            <a:ext cx="9603275" cy="4037749"/>
          </a:xfrm>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Difference Between </a:t>
            </a:r>
            <a:r>
              <a:rPr lang="en-US" dirty="0" err="1">
                <a:latin typeface="Times New Roman" panose="02020603050405020304" pitchFamily="18" charset="0"/>
                <a:cs typeface="Times New Roman" panose="02020603050405020304" pitchFamily="18" charset="0"/>
              </a:rPr>
              <a:t>Arraylist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Linkedlist</a:t>
            </a:r>
            <a:r>
              <a:rPr lang="en-US" dirty="0">
                <a:latin typeface="Times New Roman" panose="02020603050405020304" pitchFamily="18" charset="0"/>
                <a:cs typeface="Times New Roman" panose="02020603050405020304" pitchFamily="18" charset="0"/>
              </a:rPr>
              <a:t>:</a:t>
            </a:r>
          </a:p>
          <a:p>
            <a:pPr marL="0" indent="0">
              <a:buNone/>
            </a:pPr>
            <a:r>
              <a:rPr lang="en-IN"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Arraylist</a:t>
            </a:r>
            <a:r>
              <a:rPr lang="en-IN" b="1"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1. Default capacity – 10.</a:t>
            </a:r>
          </a:p>
          <a:p>
            <a:pPr marL="0" indent="0">
              <a:buNone/>
            </a:pPr>
            <a:r>
              <a:rPr lang="en-IN" dirty="0">
                <a:latin typeface="Times New Roman" panose="02020603050405020304" pitchFamily="18" charset="0"/>
                <a:cs typeface="Times New Roman" panose="02020603050405020304" pitchFamily="18" charset="0"/>
              </a:rPr>
              <a:t>                    2. DS: Resizable.</a:t>
            </a:r>
          </a:p>
          <a:p>
            <a:pPr marL="0" indent="0">
              <a:buNone/>
            </a:pPr>
            <a:r>
              <a:rPr lang="en-IN" dirty="0">
                <a:latin typeface="Times New Roman" panose="02020603050405020304" pitchFamily="18" charset="0"/>
                <a:cs typeface="Times New Roman" panose="02020603050405020304" pitchFamily="18" charset="0"/>
              </a:rPr>
              <a:t>                    3. Best choice – Retrieval.</a:t>
            </a:r>
          </a:p>
          <a:p>
            <a:pPr marL="0" indent="0">
              <a:buNone/>
            </a:pPr>
            <a:r>
              <a:rPr lang="en-IN" dirty="0">
                <a:latin typeface="Times New Roman" panose="02020603050405020304" pitchFamily="18" charset="0"/>
                <a:cs typeface="Times New Roman" panose="02020603050405020304" pitchFamily="18" charset="0"/>
              </a:rPr>
              <a:t>                    4. Worst choice – manipulation. </a:t>
            </a:r>
          </a:p>
          <a:p>
            <a:pPr marL="0" indent="0">
              <a:buNone/>
            </a:pPr>
            <a:r>
              <a:rPr lang="en-IN"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Linkedlist:</a:t>
            </a:r>
            <a:r>
              <a:rPr lang="en-IN" dirty="0">
                <a:latin typeface="Times New Roman" panose="02020603050405020304" pitchFamily="18" charset="0"/>
                <a:cs typeface="Times New Roman" panose="02020603050405020304" pitchFamily="18" charset="0"/>
              </a:rPr>
              <a:t>1. No default capacity.</a:t>
            </a:r>
          </a:p>
          <a:p>
            <a:pPr marL="0" indent="0">
              <a:buNone/>
            </a:pPr>
            <a:r>
              <a:rPr lang="en-IN" dirty="0">
                <a:latin typeface="Times New Roman" panose="02020603050405020304" pitchFamily="18" charset="0"/>
                <a:cs typeface="Times New Roman" panose="02020603050405020304" pitchFamily="18" charset="0"/>
              </a:rPr>
              <a:t>                     2. DS: Linear.</a:t>
            </a:r>
          </a:p>
          <a:p>
            <a:pPr marL="0" indent="0">
              <a:buNone/>
            </a:pPr>
            <a:r>
              <a:rPr lang="en-IN" dirty="0">
                <a:latin typeface="Times New Roman" panose="02020603050405020304" pitchFamily="18" charset="0"/>
                <a:cs typeface="Times New Roman" panose="02020603050405020304" pitchFamily="18" charset="0"/>
              </a:rPr>
              <a:t>                     3. Worst choice – Retrieval.</a:t>
            </a:r>
          </a:p>
          <a:p>
            <a:pPr marL="0" indent="0">
              <a:buNone/>
            </a:pPr>
            <a:r>
              <a:rPr lang="en-IN" dirty="0">
                <a:latin typeface="Times New Roman" panose="02020603050405020304" pitchFamily="18" charset="0"/>
                <a:cs typeface="Times New Roman" panose="02020603050405020304" pitchFamily="18" charset="0"/>
              </a:rPr>
              <a:t>                     4. Best choice – manipulation. </a:t>
            </a:r>
          </a:p>
          <a:p>
            <a:pPr>
              <a:buFontTx/>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4146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A0EF-4A33-467D-A1E9-D82BE2E3531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28BB8DEC-0CEC-44FD-810E-FD0FCDB868F6}"/>
              </a:ext>
            </a:extLst>
          </p:cNvPr>
          <p:cNvSpPr>
            <a:spLocks noGrp="1"/>
          </p:cNvSpPr>
          <p:nvPr>
            <p:ph idx="1"/>
          </p:nvPr>
        </p:nvSpPr>
        <p:spPr>
          <a:xfrm>
            <a:off x="1451579" y="2015732"/>
            <a:ext cx="9603275" cy="4037749"/>
          </a:xfrm>
        </p:spPr>
        <p:txBody>
          <a:bodyPr/>
          <a:lstStyle/>
          <a:p>
            <a:r>
              <a:rPr lang="en-US" dirty="0">
                <a:latin typeface="Times New Roman" panose="02020603050405020304" pitchFamily="18" charset="0"/>
                <a:cs typeface="Times New Roman" panose="02020603050405020304" pitchFamily="18" charset="0"/>
              </a:rPr>
              <a:t>Difference Between List and Set:</a:t>
            </a:r>
          </a:p>
          <a:p>
            <a:pPr>
              <a:buFontTx/>
              <a:buChar char="-"/>
            </a:pPr>
            <a:r>
              <a:rPr lang="en-US" b="1" dirty="0">
                <a:latin typeface="Times New Roman" panose="02020603050405020304" pitchFamily="18" charset="0"/>
                <a:cs typeface="Times New Roman" panose="02020603050405020304" pitchFamily="18" charset="0"/>
              </a:rPr>
              <a:t>List: </a:t>
            </a:r>
            <a:r>
              <a:rPr lang="en-US" dirty="0">
                <a:latin typeface="Times New Roman" panose="02020603050405020304" pitchFamily="18" charset="0"/>
                <a:cs typeface="Times New Roman" panose="02020603050405020304" pitchFamily="18" charset="0"/>
              </a:rPr>
              <a:t>1. Duplicate: Allowed.</a:t>
            </a:r>
          </a:p>
          <a:p>
            <a:pPr marL="0" indent="0">
              <a:buNone/>
            </a:pPr>
            <a:r>
              <a:rPr lang="en-US" dirty="0">
                <a:latin typeface="Times New Roman" panose="02020603050405020304" pitchFamily="18" charset="0"/>
                <a:cs typeface="Times New Roman" panose="02020603050405020304" pitchFamily="18" charset="0"/>
              </a:rPr>
              <a:t>             2. Any no of Null values: Allowed.</a:t>
            </a:r>
          </a:p>
          <a:p>
            <a:pPr marL="0" indent="0">
              <a:buNone/>
            </a:pPr>
            <a:r>
              <a:rPr lang="en-IN" dirty="0"/>
              <a:t>            </a:t>
            </a:r>
            <a:r>
              <a:rPr lang="en-IN" dirty="0">
                <a:latin typeface="Times New Roman" panose="02020603050405020304" pitchFamily="18" charset="0"/>
                <a:cs typeface="Times New Roman" panose="02020603050405020304" pitchFamily="18" charset="0"/>
              </a:rPr>
              <a:t>3. Order of insertion: maintained.</a:t>
            </a:r>
          </a:p>
          <a:p>
            <a:pPr>
              <a:buFontTx/>
              <a:buChar char="-"/>
            </a:pPr>
            <a:r>
              <a:rPr lang="en-IN" b="1" dirty="0">
                <a:latin typeface="Times New Roman" panose="02020603050405020304" pitchFamily="18" charset="0"/>
                <a:cs typeface="Times New Roman" panose="02020603050405020304" pitchFamily="18" charset="0"/>
              </a:rPr>
              <a:t>Set:</a:t>
            </a:r>
            <a:r>
              <a:rPr lang="en-IN" dirty="0">
                <a:latin typeface="Times New Roman" panose="02020603050405020304" pitchFamily="18" charset="0"/>
                <a:cs typeface="Times New Roman" panose="02020603050405020304" pitchFamily="18" charset="0"/>
              </a:rPr>
              <a:t>   1. Duplicate: Not allowed.</a:t>
            </a:r>
          </a:p>
          <a:p>
            <a:pPr marL="0" indent="0">
              <a:buNone/>
            </a:pPr>
            <a:r>
              <a:rPr lang="en-IN" dirty="0">
                <a:latin typeface="Times New Roman" panose="02020603050405020304" pitchFamily="18" charset="0"/>
                <a:cs typeface="Times New Roman" panose="02020603050405020304" pitchFamily="18" charset="0"/>
              </a:rPr>
              <a:t>             2. Any no of Null values: Not allowed (only one null value-except </a:t>
            </a:r>
            <a:r>
              <a:rPr lang="en-IN" dirty="0" err="1">
                <a:latin typeface="Times New Roman" panose="02020603050405020304" pitchFamily="18" charset="0"/>
                <a:cs typeface="Times New Roman" panose="02020603050405020304" pitchFamily="18" charset="0"/>
              </a:rPr>
              <a:t>treeset</a:t>
            </a:r>
            <a:r>
              <a:rPr lang="en-IN" dirty="0">
                <a:latin typeface="Times New Roman" panose="02020603050405020304" pitchFamily="18" charset="0"/>
                <a:cs typeface="Times New Roman" panose="02020603050405020304" pitchFamily="18" charset="0"/>
              </a:rPr>
              <a:t>).</a:t>
            </a:r>
          </a:p>
          <a:p>
            <a:pPr marL="0" indent="0">
              <a:buNone/>
            </a:pPr>
            <a:r>
              <a:rPr lang="en-IN" dirty="0">
                <a:latin typeface="Times New Roman" panose="02020603050405020304" pitchFamily="18" charset="0"/>
                <a:cs typeface="Times New Roman" panose="02020603050405020304" pitchFamily="18" charset="0"/>
              </a:rPr>
              <a:t>             3. Random insertion.</a:t>
            </a:r>
          </a:p>
        </p:txBody>
      </p:sp>
    </p:spTree>
    <p:extLst>
      <p:ext uri="{BB962C8B-B14F-4D97-AF65-F5344CB8AC3E}">
        <p14:creationId xmlns:p14="http://schemas.microsoft.com/office/powerpoint/2010/main" val="1924933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EF43B-7C23-4701-9CA0-74B3024F0E6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Java installation</a:t>
            </a:r>
            <a:endParaRPr lang="en-IN" dirty="0"/>
          </a:p>
        </p:txBody>
      </p:sp>
      <p:sp>
        <p:nvSpPr>
          <p:cNvPr id="3" name="Content Placeholder 2">
            <a:extLst>
              <a:ext uri="{FF2B5EF4-FFF2-40B4-BE49-F238E27FC236}">
                <a16:creationId xmlns:a16="http://schemas.microsoft.com/office/drawing/2014/main" id="{5216BF31-4D33-42CD-9E75-843DD973FBF0}"/>
              </a:ext>
            </a:extLst>
          </p:cNvPr>
          <p:cNvSpPr>
            <a:spLocks noGrp="1"/>
          </p:cNvSpPr>
          <p:nvPr>
            <p:ph idx="1"/>
          </p:nvPr>
        </p:nvSpPr>
        <p:spPr>
          <a:xfrm>
            <a:off x="1451579" y="2015732"/>
            <a:ext cx="9603275" cy="4037749"/>
          </a:xfrm>
        </p:spPr>
        <p:txBody>
          <a:bodyPr>
            <a:normAutofit fontScale="62500" lnSpcReduction="20000"/>
          </a:bodyPr>
          <a:lstStyle/>
          <a:p>
            <a:pPr algn="just"/>
            <a:r>
              <a:rPr lang="en-US" b="1" dirty="0">
                <a:latin typeface="Times New Roman" panose="02020603050405020304" pitchFamily="18" charset="0"/>
                <a:cs typeface="Times New Roman" panose="02020603050405020304" pitchFamily="18" charset="0"/>
              </a:rPr>
              <a:t>To add JRE files:</a:t>
            </a:r>
          </a:p>
          <a:p>
            <a:pPr marL="457200" indent="-457200" algn="just">
              <a:buAutoNum type="arabicPeriod"/>
            </a:pPr>
            <a:r>
              <a:rPr lang="en-US" dirty="0">
                <a:latin typeface="Times New Roman" panose="02020603050405020304" pitchFamily="18" charset="0"/>
                <a:cs typeface="Times New Roman" panose="02020603050405020304" pitchFamily="18" charset="0"/>
              </a:rPr>
              <a:t>Click on ‘Start’.</a:t>
            </a:r>
          </a:p>
          <a:p>
            <a:pPr marL="457200" indent="-457200" algn="just">
              <a:buAutoNum type="arabicPeriod"/>
            </a:pPr>
            <a:r>
              <a:rPr lang="en-US" dirty="0">
                <a:latin typeface="Times New Roman" panose="02020603050405020304" pitchFamily="18" charset="0"/>
                <a:cs typeface="Times New Roman" panose="02020603050405020304" pitchFamily="18" charset="0"/>
              </a:rPr>
              <a:t>Go to ‘Settings’ option.</a:t>
            </a:r>
          </a:p>
          <a:p>
            <a:pPr marL="457200" indent="-457200" algn="just">
              <a:buAutoNum type="arabicPeriod"/>
            </a:pPr>
            <a:r>
              <a:rPr lang="en-US" dirty="0">
                <a:latin typeface="Times New Roman" panose="02020603050405020304" pitchFamily="18" charset="0"/>
                <a:cs typeface="Times New Roman" panose="02020603050405020304" pitchFamily="18" charset="0"/>
              </a:rPr>
              <a:t>Search for Environment Variable option- Select ‘Edit the system environment variables’.</a:t>
            </a:r>
          </a:p>
          <a:p>
            <a:pPr marL="457200" indent="-457200" algn="just">
              <a:buAutoNum type="arabicPeriod"/>
            </a:pPr>
            <a:r>
              <a:rPr lang="en-US" dirty="0">
                <a:latin typeface="Times New Roman" panose="02020603050405020304" pitchFamily="18" charset="0"/>
                <a:cs typeface="Times New Roman" panose="02020603050405020304" pitchFamily="18" charset="0"/>
              </a:rPr>
              <a:t>In ‘Advanced’ option go to the ‘Environment Variables’.</a:t>
            </a:r>
          </a:p>
          <a:p>
            <a:pPr marL="457200" indent="-457200" algn="just">
              <a:buAutoNum type="arabicPeriod"/>
            </a:pPr>
            <a:r>
              <a:rPr lang="en-US" dirty="0">
                <a:latin typeface="Times New Roman" panose="02020603050405020304" pitchFamily="18" charset="0"/>
                <a:cs typeface="Times New Roman" panose="02020603050405020304" pitchFamily="18" charset="0"/>
              </a:rPr>
              <a:t>In ‘System Variables’ go to the ‘path’ variable double click on that.</a:t>
            </a:r>
          </a:p>
          <a:p>
            <a:pPr marL="457200" indent="-457200" algn="just">
              <a:buAutoNum type="arabicPeriod"/>
            </a:pPr>
            <a:r>
              <a:rPr lang="en-US" dirty="0">
                <a:latin typeface="Times New Roman" panose="02020603050405020304" pitchFamily="18" charset="0"/>
                <a:cs typeface="Times New Roman" panose="02020603050405020304" pitchFamily="18" charset="0"/>
              </a:rPr>
              <a:t>Go to the ‘C’ folder where we installed the JDK.</a:t>
            </a:r>
          </a:p>
          <a:p>
            <a:pPr marL="457200" indent="-457200" algn="just">
              <a:buAutoNum type="arabicPeriod"/>
            </a:pPr>
            <a:r>
              <a:rPr lang="en-US" dirty="0">
                <a:latin typeface="Times New Roman" panose="02020603050405020304" pitchFamily="18" charset="0"/>
                <a:cs typeface="Times New Roman" panose="02020603050405020304" pitchFamily="18" charset="0"/>
              </a:rPr>
              <a:t>Go to ‘Program files’.</a:t>
            </a:r>
          </a:p>
          <a:p>
            <a:pPr marL="457200" indent="-457200" algn="just">
              <a:buAutoNum type="arabicPeriod"/>
            </a:pPr>
            <a:r>
              <a:rPr lang="en-IN" dirty="0">
                <a:latin typeface="Times New Roman" panose="02020603050405020304" pitchFamily="18" charset="0"/>
                <a:cs typeface="Times New Roman" panose="02020603050405020304" pitchFamily="18" charset="0"/>
              </a:rPr>
              <a:t>Go to the ‘Java’ folder.</a:t>
            </a:r>
          </a:p>
          <a:p>
            <a:pPr marL="457200" indent="-457200" algn="just">
              <a:buAutoNum type="arabicPeriod"/>
            </a:pPr>
            <a:r>
              <a:rPr lang="en-IN" dirty="0">
                <a:latin typeface="Times New Roman" panose="02020603050405020304" pitchFamily="18" charset="0"/>
                <a:cs typeface="Times New Roman" panose="02020603050405020304" pitchFamily="18" charset="0"/>
              </a:rPr>
              <a:t>Go to the ‘JDK-14.0.2’ folder.</a:t>
            </a:r>
          </a:p>
          <a:p>
            <a:pPr marL="457200" indent="-457200" algn="just">
              <a:buAutoNum type="arabicPeriod"/>
            </a:pPr>
            <a:r>
              <a:rPr lang="en-IN" dirty="0">
                <a:latin typeface="Times New Roman" panose="02020603050405020304" pitchFamily="18" charset="0"/>
                <a:cs typeface="Times New Roman" panose="02020603050405020304" pitchFamily="18" charset="0"/>
              </a:rPr>
              <a:t>Go to the ‘bin’ folder.</a:t>
            </a:r>
          </a:p>
          <a:p>
            <a:pPr marL="457200" indent="-457200" algn="just">
              <a:buAutoNum type="arabicPeriod"/>
            </a:pPr>
            <a:r>
              <a:rPr lang="en-IN" dirty="0">
                <a:latin typeface="Times New Roman" panose="02020603050405020304" pitchFamily="18" charset="0"/>
                <a:cs typeface="Times New Roman" panose="02020603050405020304" pitchFamily="18" charset="0"/>
              </a:rPr>
              <a:t>Copy that path </a:t>
            </a:r>
            <a:r>
              <a:rPr lang="en-IN" dirty="0" err="1">
                <a:latin typeface="Times New Roman" panose="02020603050405020304" pitchFamily="18" charset="0"/>
                <a:cs typeface="Times New Roman" panose="02020603050405020304" pitchFamily="18" charset="0"/>
              </a:rPr>
              <a:t>upto</a:t>
            </a:r>
            <a:r>
              <a:rPr lang="en-IN" dirty="0">
                <a:latin typeface="Times New Roman" panose="02020603050405020304" pitchFamily="18" charset="0"/>
                <a:cs typeface="Times New Roman" panose="02020603050405020304" pitchFamily="18" charset="0"/>
              </a:rPr>
              <a:t> bin folder and paste it to ‘Edit Environment Variable’ place.</a:t>
            </a:r>
          </a:p>
        </p:txBody>
      </p:sp>
    </p:spTree>
    <p:extLst>
      <p:ext uri="{BB962C8B-B14F-4D97-AF65-F5344CB8AC3E}">
        <p14:creationId xmlns:p14="http://schemas.microsoft.com/office/powerpoint/2010/main" val="3297483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E4E3D-5329-41CF-995F-239CC8CB7B8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2F8EB79F-BA76-40C0-A9A6-8BDD81A8ECED}"/>
              </a:ext>
            </a:extLst>
          </p:cNvPr>
          <p:cNvSpPr>
            <a:spLocks noGrp="1"/>
          </p:cNvSpPr>
          <p:nvPr>
            <p:ph idx="1"/>
          </p:nvPr>
        </p:nvSpPr>
        <p:spPr>
          <a:xfrm>
            <a:off x="1451579" y="2015732"/>
            <a:ext cx="9603275" cy="4314047"/>
          </a:xfrm>
        </p:spPr>
        <p:txBody>
          <a:bodyPr>
            <a:normAutofit/>
          </a:bodyPr>
          <a:lstStyle/>
          <a:p>
            <a:r>
              <a:rPr lang="en-US" b="1" dirty="0">
                <a:latin typeface="Times New Roman" panose="02020603050405020304" pitchFamily="18" charset="0"/>
                <a:cs typeface="Times New Roman" panose="02020603050405020304" pitchFamily="18" charset="0"/>
              </a:rPr>
              <a:t>Set:</a:t>
            </a:r>
          </a:p>
          <a:p>
            <a:pPr>
              <a:buFontTx/>
              <a:buChar char="-"/>
            </a:pPr>
            <a:r>
              <a:rPr lang="en-US" dirty="0">
                <a:latin typeface="Times New Roman" panose="02020603050405020304" pitchFamily="18" charset="0"/>
                <a:cs typeface="Times New Roman" panose="02020603050405020304" pitchFamily="18" charset="0"/>
              </a:rPr>
              <a:t>Doesn’t allow duplicate.</a:t>
            </a:r>
          </a:p>
          <a:p>
            <a:pPr>
              <a:buFontTx/>
              <a:buChar char="-"/>
            </a:pPr>
            <a:r>
              <a:rPr lang="en-US" dirty="0">
                <a:latin typeface="Times New Roman" panose="02020603050405020304" pitchFamily="18" charset="0"/>
                <a:cs typeface="Times New Roman" panose="02020603050405020304" pitchFamily="18" charset="0"/>
              </a:rPr>
              <a:t>Allow only one null value (except </a:t>
            </a:r>
            <a:r>
              <a:rPr lang="en-US" dirty="0" err="1">
                <a:latin typeface="Times New Roman" panose="02020603050405020304" pitchFamily="18" charset="0"/>
                <a:cs typeface="Times New Roman" panose="02020603050405020304" pitchFamily="18" charset="0"/>
              </a:rPr>
              <a:t>treeset</a:t>
            </a:r>
            <a:r>
              <a:rPr lang="en-US" dirty="0">
                <a:latin typeface="Times New Roman" panose="02020603050405020304" pitchFamily="18" charset="0"/>
                <a:cs typeface="Times New Roman" panose="02020603050405020304" pitchFamily="18" charset="0"/>
              </a:rPr>
              <a:t>).</a:t>
            </a:r>
          </a:p>
          <a:p>
            <a:pPr>
              <a:buFontTx/>
              <a:buChar char="-"/>
            </a:pPr>
            <a:r>
              <a:rPr lang="en-US" dirty="0">
                <a:latin typeface="Times New Roman" panose="02020603050405020304" pitchFamily="18" charset="0"/>
                <a:cs typeface="Times New Roman" panose="02020603050405020304" pitchFamily="18" charset="0"/>
              </a:rPr>
              <a:t>Order of insertion- Random insertion.</a:t>
            </a:r>
          </a:p>
          <a:p>
            <a:pPr>
              <a:buFontTx/>
              <a:buChar char="-"/>
            </a:pPr>
            <a:r>
              <a:rPr lang="en-US" b="1" dirty="0">
                <a:latin typeface="Times New Roman" panose="02020603050405020304" pitchFamily="18" charset="0"/>
                <a:cs typeface="Times New Roman" panose="02020603050405020304" pitchFamily="18" charset="0"/>
              </a:rPr>
              <a:t>Types of Set: </a:t>
            </a:r>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Hashset</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LinkedHashSet</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3. </a:t>
            </a:r>
            <a:r>
              <a:rPr lang="en-US" dirty="0" err="1">
                <a:latin typeface="Times New Roman" panose="02020603050405020304" pitchFamily="18" charset="0"/>
                <a:cs typeface="Times New Roman" panose="02020603050405020304" pitchFamily="18" charset="0"/>
              </a:rPr>
              <a:t>Treeset</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44220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897F-CAF2-4269-B4FD-5DDC9D6B4E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DB279736-7B68-4FF2-8FCE-5E7723D69419}"/>
              </a:ext>
            </a:extLst>
          </p:cNvPr>
          <p:cNvSpPr>
            <a:spLocks noGrp="1"/>
          </p:cNvSpPr>
          <p:nvPr>
            <p:ph idx="1"/>
          </p:nvPr>
        </p:nvSpPr>
        <p:spPr>
          <a:xfrm>
            <a:off x="1451579" y="2015732"/>
            <a:ext cx="9603275" cy="3941185"/>
          </a:xfrm>
        </p:spPr>
        <p:txBody>
          <a:bodyPr>
            <a:normAutofit/>
          </a:bodyPr>
          <a:lstStyle/>
          <a:p>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Hashset</a:t>
            </a:r>
            <a:r>
              <a:rPr lang="en-US" b="1" dirty="0">
                <a:latin typeface="Times New Roman" panose="02020603050405020304" pitchFamily="18" charset="0"/>
                <a:cs typeface="Times New Roman" panose="02020603050405020304" pitchFamily="18" charset="0"/>
              </a:rPr>
              <a:t>: </a:t>
            </a:r>
          </a:p>
          <a:p>
            <a:pPr>
              <a:buFontTx/>
              <a:buChar char="-"/>
            </a:pPr>
            <a:r>
              <a:rPr lang="en-US" dirty="0">
                <a:latin typeface="Times New Roman" panose="02020603050405020304" pitchFamily="18" charset="0"/>
                <a:cs typeface="Times New Roman" panose="02020603050405020304" pitchFamily="18" charset="0"/>
              </a:rPr>
              <a:t>Doesn’t allow duplicate values.</a:t>
            </a:r>
          </a:p>
          <a:p>
            <a:pPr>
              <a:buFontTx/>
              <a:buChar char="-"/>
            </a:pPr>
            <a:r>
              <a:rPr lang="en-US" dirty="0">
                <a:latin typeface="Times New Roman" panose="02020603050405020304" pitchFamily="18" charset="0"/>
                <a:cs typeface="Times New Roman" panose="02020603050405020304" pitchFamily="18" charset="0"/>
              </a:rPr>
              <a:t>Allow only one null value.</a:t>
            </a:r>
          </a:p>
          <a:p>
            <a:pPr>
              <a:buFontTx/>
              <a:buChar char="-"/>
            </a:pPr>
            <a:r>
              <a:rPr lang="en-US" dirty="0">
                <a:latin typeface="Times New Roman" panose="02020603050405020304" pitchFamily="18" charset="0"/>
                <a:cs typeface="Times New Roman" panose="02020603050405020304" pitchFamily="18" charset="0"/>
              </a:rPr>
              <a:t>Order of insertion- Random insertion.</a:t>
            </a:r>
          </a:p>
          <a:p>
            <a:pPr>
              <a:buFontTx/>
              <a:buChar char="-"/>
            </a:pPr>
            <a:r>
              <a:rPr lang="en-US" dirty="0">
                <a:latin typeface="Times New Roman" panose="02020603050405020304" pitchFamily="18" charset="0"/>
                <a:cs typeface="Times New Roman" panose="02020603050405020304" pitchFamily="18" charset="0"/>
              </a:rPr>
              <a:t>No default capacity.</a:t>
            </a:r>
          </a:p>
          <a:p>
            <a:pPr>
              <a:buFontTx/>
              <a:buChar char="-"/>
            </a:pPr>
            <a:r>
              <a:rPr lang="en-US" dirty="0">
                <a:latin typeface="Times New Roman" panose="02020603050405020304" pitchFamily="18" charset="0"/>
                <a:cs typeface="Times New Roman" panose="02020603050405020304" pitchFamily="18" charset="0"/>
              </a:rPr>
              <a:t>DS: </a:t>
            </a:r>
            <a:r>
              <a:rPr lang="en-US" dirty="0" err="1">
                <a:latin typeface="Times New Roman" panose="02020603050405020304" pitchFamily="18" charset="0"/>
                <a:cs typeface="Times New Roman" panose="02020603050405020304" pitchFamily="18" charset="0"/>
              </a:rPr>
              <a:t>Hashtable</a:t>
            </a:r>
            <a:r>
              <a:rPr lang="en-US" dirty="0">
                <a:latin typeface="Times New Roman" panose="02020603050405020304" pitchFamily="18" charset="0"/>
                <a:cs typeface="Times New Roman" panose="02020603050405020304" pitchFamily="18" charset="0"/>
              </a:rPr>
              <a:t>.</a:t>
            </a:r>
          </a:p>
          <a:p>
            <a:pPr>
              <a:buFontTx/>
              <a:buChar char="-"/>
            </a:pPr>
            <a:r>
              <a:rPr lang="en-US" dirty="0">
                <a:latin typeface="Times New Roman" panose="02020603050405020304" pitchFamily="18" charset="0"/>
                <a:cs typeface="Times New Roman" panose="02020603050405020304" pitchFamily="18" charset="0"/>
              </a:rPr>
              <a:t>Storage type: </a:t>
            </a:r>
            <a:r>
              <a:rPr lang="en-US" dirty="0" err="1">
                <a:latin typeface="Times New Roman" panose="02020603050405020304" pitchFamily="18" charset="0"/>
                <a:cs typeface="Times New Roman" panose="02020603050405020304" pitchFamily="18" charset="0"/>
              </a:rPr>
              <a:t>Hashtable</a:t>
            </a:r>
            <a:r>
              <a:rPr lang="en-US" dirty="0">
                <a:latin typeface="Times New Roman" panose="02020603050405020304" pitchFamily="18" charset="0"/>
                <a:cs typeface="Times New Roman" panose="02020603050405020304" pitchFamily="18" charset="0"/>
              </a:rPr>
              <a:t>.</a:t>
            </a:r>
          </a:p>
          <a:p>
            <a:pPr>
              <a:buFontTx/>
              <a:buChar char="-"/>
            </a:pPr>
            <a:r>
              <a:rPr lang="en-US" dirty="0">
                <a:latin typeface="Times New Roman" panose="02020603050405020304" pitchFamily="18" charset="0"/>
                <a:cs typeface="Times New Roman" panose="02020603050405020304" pitchFamily="18" charset="0"/>
              </a:rPr>
              <a:t>Best choice: To remove duplicate elements when order of insertion is not mandatory.</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3659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241C-0172-4F63-A47F-DF8C4C32690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37041891-4A1E-4D17-A131-0892C29F023E}"/>
              </a:ext>
            </a:extLst>
          </p:cNvPr>
          <p:cNvSpPr>
            <a:spLocks noGrp="1"/>
          </p:cNvSpPr>
          <p:nvPr>
            <p:ph idx="1"/>
          </p:nvPr>
        </p:nvSpPr>
        <p:spPr>
          <a:xfrm>
            <a:off x="1451579" y="2015732"/>
            <a:ext cx="9603275" cy="3932307"/>
          </a:xfrm>
        </p:spPr>
        <p:txBody>
          <a:bodyPr>
            <a:normAutofit/>
          </a:bodyPr>
          <a:lstStyle/>
          <a:p>
            <a:r>
              <a:rPr lang="en-US" b="1" dirty="0" err="1">
                <a:latin typeface="Times New Roman" panose="02020603050405020304" pitchFamily="18" charset="0"/>
                <a:cs typeface="Times New Roman" panose="02020603050405020304" pitchFamily="18" charset="0"/>
              </a:rPr>
              <a:t>LinkedHashSet</a:t>
            </a:r>
            <a:r>
              <a:rPr lang="en-US" b="1" dirty="0">
                <a:latin typeface="Times New Roman" panose="02020603050405020304" pitchFamily="18" charset="0"/>
                <a:cs typeface="Times New Roman" panose="02020603050405020304" pitchFamily="18" charset="0"/>
              </a:rPr>
              <a:t>:</a:t>
            </a:r>
          </a:p>
          <a:p>
            <a:pPr>
              <a:buFontTx/>
              <a:buChar char="-"/>
            </a:pPr>
            <a:r>
              <a:rPr lang="en-US" dirty="0">
                <a:latin typeface="Times New Roman" panose="02020603050405020304" pitchFamily="18" charset="0"/>
                <a:cs typeface="Times New Roman" panose="02020603050405020304" pitchFamily="18" charset="0"/>
              </a:rPr>
              <a:t>Doesn’t allow duplicate values.</a:t>
            </a:r>
          </a:p>
          <a:p>
            <a:pPr>
              <a:buFontTx/>
              <a:buChar char="-"/>
            </a:pPr>
            <a:r>
              <a:rPr lang="en-US" dirty="0">
                <a:latin typeface="Times New Roman" panose="02020603050405020304" pitchFamily="18" charset="0"/>
                <a:cs typeface="Times New Roman" panose="02020603050405020304" pitchFamily="18" charset="0"/>
              </a:rPr>
              <a:t>Allow only one null value.</a:t>
            </a:r>
          </a:p>
          <a:p>
            <a:pPr>
              <a:buFontTx/>
              <a:buChar char="-"/>
            </a:pPr>
            <a:r>
              <a:rPr lang="en-US" dirty="0">
                <a:latin typeface="Times New Roman" panose="02020603050405020304" pitchFamily="18" charset="0"/>
                <a:cs typeface="Times New Roman" panose="02020603050405020304" pitchFamily="18" charset="0"/>
              </a:rPr>
              <a:t>Order of insertion maintained.</a:t>
            </a:r>
          </a:p>
          <a:p>
            <a:pPr>
              <a:buFontTx/>
              <a:buChar char="-"/>
            </a:pPr>
            <a:r>
              <a:rPr lang="en-US" dirty="0">
                <a:latin typeface="Times New Roman" panose="02020603050405020304" pitchFamily="18" charset="0"/>
                <a:cs typeface="Times New Roman" panose="02020603050405020304" pitchFamily="18" charset="0"/>
              </a:rPr>
              <a:t>No default capacity.</a:t>
            </a:r>
          </a:p>
          <a:p>
            <a:pPr>
              <a:buFontTx/>
              <a:buChar char="-"/>
            </a:pPr>
            <a:r>
              <a:rPr lang="en-US" dirty="0">
                <a:latin typeface="Times New Roman" panose="02020603050405020304" pitchFamily="18" charset="0"/>
                <a:cs typeface="Times New Roman" panose="02020603050405020304" pitchFamily="18" charset="0"/>
              </a:rPr>
              <a:t>DS: Hybrid.</a:t>
            </a:r>
          </a:p>
          <a:p>
            <a:pPr>
              <a:buFontTx/>
              <a:buChar char="-"/>
            </a:pPr>
            <a:r>
              <a:rPr lang="en-US" dirty="0">
                <a:latin typeface="Times New Roman" panose="02020603050405020304" pitchFamily="18" charset="0"/>
                <a:cs typeface="Times New Roman" panose="02020603050405020304" pitchFamily="18" charset="0"/>
              </a:rPr>
              <a:t>Storage type: </a:t>
            </a:r>
            <a:r>
              <a:rPr lang="en-US" dirty="0" err="1">
                <a:latin typeface="Times New Roman" panose="02020603050405020304" pitchFamily="18" charset="0"/>
                <a:cs typeface="Times New Roman" panose="02020603050405020304" pitchFamily="18" charset="0"/>
              </a:rPr>
              <a:t>Hashtable</a:t>
            </a:r>
            <a:r>
              <a:rPr lang="en-US" dirty="0">
                <a:latin typeface="Times New Roman" panose="02020603050405020304" pitchFamily="18" charset="0"/>
                <a:cs typeface="Times New Roman" panose="02020603050405020304" pitchFamily="18" charset="0"/>
              </a:rPr>
              <a:t>.</a:t>
            </a:r>
          </a:p>
          <a:p>
            <a:pPr>
              <a:buFontTx/>
              <a:buChar char="-"/>
            </a:pPr>
            <a:r>
              <a:rPr lang="en-US" dirty="0">
                <a:latin typeface="Times New Roman" panose="02020603050405020304" pitchFamily="18" charset="0"/>
                <a:cs typeface="Times New Roman" panose="02020603050405020304" pitchFamily="18" charset="0"/>
              </a:rPr>
              <a:t>Best choice: To remove duplicate elements when order of insertion is mandatory.</a:t>
            </a:r>
          </a:p>
          <a:p>
            <a:pPr marL="0" indent="0">
              <a:buNone/>
            </a:pPr>
            <a:endParaRPr lang="en-IN" dirty="0"/>
          </a:p>
        </p:txBody>
      </p:sp>
    </p:spTree>
    <p:extLst>
      <p:ext uri="{BB962C8B-B14F-4D97-AF65-F5344CB8AC3E}">
        <p14:creationId xmlns:p14="http://schemas.microsoft.com/office/powerpoint/2010/main" val="9832941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29ADD-B15E-4D63-B315-510D936D10B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collection</a:t>
            </a:r>
            <a:endParaRPr lang="en-IN" dirty="0"/>
          </a:p>
        </p:txBody>
      </p:sp>
      <p:sp>
        <p:nvSpPr>
          <p:cNvPr id="3" name="Content Placeholder 2">
            <a:extLst>
              <a:ext uri="{FF2B5EF4-FFF2-40B4-BE49-F238E27FC236}">
                <a16:creationId xmlns:a16="http://schemas.microsoft.com/office/drawing/2014/main" id="{1E571BD7-FF9F-4907-B61A-EF87CED80F81}"/>
              </a:ext>
            </a:extLst>
          </p:cNvPr>
          <p:cNvSpPr>
            <a:spLocks noGrp="1"/>
          </p:cNvSpPr>
          <p:nvPr>
            <p:ph idx="1"/>
          </p:nvPr>
        </p:nvSpPr>
        <p:spPr>
          <a:xfrm>
            <a:off x="1451579" y="2015732"/>
            <a:ext cx="9603275" cy="4037749"/>
          </a:xfrm>
        </p:spPr>
        <p:txBody>
          <a:bodyPr>
            <a:normAutofit fontScale="85000" lnSpcReduction="20000"/>
          </a:bodyPr>
          <a:lstStyle/>
          <a:p>
            <a:r>
              <a:rPr lang="en-US" b="1" dirty="0" err="1">
                <a:latin typeface="Times New Roman" panose="02020603050405020304" pitchFamily="18" charset="0"/>
                <a:cs typeface="Times New Roman" panose="02020603050405020304" pitchFamily="18" charset="0"/>
              </a:rPr>
              <a:t>TreeSet</a:t>
            </a:r>
            <a:r>
              <a:rPr lang="en-US" b="1" dirty="0">
                <a:latin typeface="Times New Roman" panose="02020603050405020304" pitchFamily="18" charset="0"/>
                <a:cs typeface="Times New Roman" panose="02020603050405020304" pitchFamily="18" charset="0"/>
              </a:rPr>
              <a:t>:</a:t>
            </a:r>
          </a:p>
          <a:p>
            <a:pPr>
              <a:buFontTx/>
              <a:buChar char="-"/>
            </a:pPr>
            <a:r>
              <a:rPr lang="en-US" dirty="0">
                <a:latin typeface="Times New Roman" panose="02020603050405020304" pitchFamily="18" charset="0"/>
                <a:cs typeface="Times New Roman" panose="02020603050405020304" pitchFamily="18" charset="0"/>
              </a:rPr>
              <a:t>Doesn’t allow duplicate values.</a:t>
            </a:r>
          </a:p>
          <a:p>
            <a:pPr>
              <a:buFontTx/>
              <a:buChar char="-"/>
            </a:pPr>
            <a:r>
              <a:rPr lang="en-US" dirty="0">
                <a:latin typeface="Times New Roman" panose="02020603050405020304" pitchFamily="18" charset="0"/>
                <a:cs typeface="Times New Roman" panose="02020603050405020304" pitchFamily="18" charset="0"/>
              </a:rPr>
              <a:t>Null values not allowed.</a:t>
            </a:r>
          </a:p>
          <a:p>
            <a:pPr>
              <a:buFontTx/>
              <a:buChar char="-"/>
            </a:pPr>
            <a:r>
              <a:rPr lang="en-US" dirty="0">
                <a:latin typeface="Times New Roman" panose="02020603050405020304" pitchFamily="18" charset="0"/>
                <a:cs typeface="Times New Roman" panose="02020603050405020304" pitchFamily="18" charset="0"/>
              </a:rPr>
              <a:t>Order of insertion- Ascending order.</a:t>
            </a:r>
          </a:p>
          <a:p>
            <a:pPr>
              <a:buFontTx/>
              <a:buChar char="-"/>
            </a:pPr>
            <a:r>
              <a:rPr lang="en-US" dirty="0">
                <a:latin typeface="Times New Roman" panose="02020603050405020304" pitchFamily="18" charset="0"/>
                <a:cs typeface="Times New Roman" panose="02020603050405020304" pitchFamily="18" charset="0"/>
              </a:rPr>
              <a:t>No default capacity.</a:t>
            </a:r>
          </a:p>
          <a:p>
            <a:pPr>
              <a:buFontTx/>
              <a:buChar char="-"/>
            </a:pPr>
            <a:r>
              <a:rPr lang="en-US" dirty="0">
                <a:latin typeface="Times New Roman" panose="02020603050405020304" pitchFamily="18" charset="0"/>
                <a:cs typeface="Times New Roman" panose="02020603050405020304" pitchFamily="18" charset="0"/>
              </a:rPr>
              <a:t>DS: Hybrid- Balanced Tree.</a:t>
            </a:r>
          </a:p>
          <a:p>
            <a:pPr>
              <a:buFontTx/>
              <a:buChar char="-"/>
            </a:pPr>
            <a:r>
              <a:rPr lang="en-US" dirty="0">
                <a:latin typeface="Times New Roman" panose="02020603050405020304" pitchFamily="18" charset="0"/>
                <a:cs typeface="Times New Roman" panose="02020603050405020304" pitchFamily="18" charset="0"/>
              </a:rPr>
              <a:t>Storage type: </a:t>
            </a:r>
            <a:r>
              <a:rPr lang="en-US" dirty="0" err="1">
                <a:latin typeface="Times New Roman" panose="02020603050405020304" pitchFamily="18" charset="0"/>
                <a:cs typeface="Times New Roman" panose="02020603050405020304" pitchFamily="18" charset="0"/>
              </a:rPr>
              <a:t>Hashtable</a:t>
            </a:r>
            <a:r>
              <a:rPr lang="en-US" dirty="0">
                <a:latin typeface="Times New Roman" panose="02020603050405020304" pitchFamily="18" charset="0"/>
                <a:cs typeface="Times New Roman" panose="02020603050405020304" pitchFamily="18" charset="0"/>
              </a:rPr>
              <a:t>.</a:t>
            </a:r>
          </a:p>
          <a:p>
            <a:pPr>
              <a:buFontTx/>
              <a:buChar char="-"/>
            </a:pPr>
            <a:r>
              <a:rPr lang="en-US" dirty="0">
                <a:latin typeface="Times New Roman" panose="02020603050405020304" pitchFamily="18" charset="0"/>
                <a:cs typeface="Times New Roman" panose="02020603050405020304" pitchFamily="18" charset="0"/>
              </a:rPr>
              <a:t>Best choice: To remove duplicate elements when order of insertion Ascending order.</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Collection: Interface.</a:t>
            </a:r>
          </a:p>
          <a:p>
            <a:pPr>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Collections: Class.</a:t>
            </a:r>
          </a:p>
          <a:p>
            <a:pPr marL="0" indent="0">
              <a:buNone/>
            </a:pPr>
            <a:endParaRPr lang="en-IN" dirty="0"/>
          </a:p>
        </p:txBody>
      </p:sp>
    </p:spTree>
    <p:extLst>
      <p:ext uri="{BB962C8B-B14F-4D97-AF65-F5344CB8AC3E}">
        <p14:creationId xmlns:p14="http://schemas.microsoft.com/office/powerpoint/2010/main" val="355715795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1852</TotalTime>
  <Words>5613</Words>
  <Application>Microsoft Office PowerPoint</Application>
  <PresentationFormat>Widescreen</PresentationFormat>
  <Paragraphs>577</Paragraphs>
  <Slides>93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Gill Sans MT</vt:lpstr>
      <vt:lpstr>Times New Roman</vt:lpstr>
      <vt:lpstr>Verdana</vt:lpstr>
      <vt:lpstr>Wingdings</vt:lpstr>
      <vt:lpstr>Gallery</vt:lpstr>
      <vt:lpstr> Automation testing-1</vt:lpstr>
      <vt:lpstr>Java history</vt:lpstr>
      <vt:lpstr>Java introduction</vt:lpstr>
      <vt:lpstr>Java introduction</vt:lpstr>
      <vt:lpstr>Java introduction</vt:lpstr>
      <vt:lpstr>Java introduction</vt:lpstr>
      <vt:lpstr>Java installation</vt:lpstr>
      <vt:lpstr>Java installation</vt:lpstr>
      <vt:lpstr>Java installation</vt:lpstr>
      <vt:lpstr>Java installation</vt:lpstr>
      <vt:lpstr>Java installation</vt:lpstr>
      <vt:lpstr>Java installation</vt:lpstr>
      <vt:lpstr>Java class</vt:lpstr>
      <vt:lpstr>Java class</vt:lpstr>
      <vt:lpstr>Java class</vt:lpstr>
      <vt:lpstr>Program</vt:lpstr>
      <vt:lpstr>program</vt:lpstr>
      <vt:lpstr>Java methods and types</vt:lpstr>
      <vt:lpstr>Java methods and types</vt:lpstr>
      <vt:lpstr>Java methods and types</vt:lpstr>
      <vt:lpstr>Static method</vt:lpstr>
      <vt:lpstr>Non-static method</vt:lpstr>
      <vt:lpstr>Java object creation</vt:lpstr>
      <vt:lpstr>Java variable and data type</vt:lpstr>
      <vt:lpstr>Java variable and data type</vt:lpstr>
      <vt:lpstr>Java variable and data type</vt:lpstr>
      <vt:lpstr>Java types of variables</vt:lpstr>
      <vt:lpstr>Local variable</vt:lpstr>
      <vt:lpstr>Global variable</vt:lpstr>
      <vt:lpstr>Static variable</vt:lpstr>
      <vt:lpstr>constructors</vt:lpstr>
      <vt:lpstr>constructors</vt:lpstr>
      <vt:lpstr>constructors</vt:lpstr>
      <vt:lpstr>constructors</vt:lpstr>
      <vt:lpstr>Default constructor</vt:lpstr>
      <vt:lpstr>Parameterized constructor</vt:lpstr>
      <vt:lpstr>Constructor overloading</vt:lpstr>
      <vt:lpstr>Some tricks in java</vt:lpstr>
      <vt:lpstr>‘+’ sign</vt:lpstr>
      <vt:lpstr>Print method</vt:lpstr>
      <vt:lpstr>Print and println method</vt:lpstr>
      <vt:lpstr>Java operators</vt:lpstr>
      <vt:lpstr>Java operators</vt:lpstr>
      <vt:lpstr>Java operators</vt:lpstr>
      <vt:lpstr>Java operators</vt:lpstr>
      <vt:lpstr>Java operators</vt:lpstr>
      <vt:lpstr>Unary post minus operator</vt:lpstr>
      <vt:lpstr>Unary post plus operator</vt:lpstr>
      <vt:lpstr>Unary pre minus operator</vt:lpstr>
      <vt:lpstr>Unary pre plus operator</vt:lpstr>
      <vt:lpstr>Arithmetic operators</vt:lpstr>
      <vt:lpstr>Left shift operator</vt:lpstr>
      <vt:lpstr>Right shift operator</vt:lpstr>
      <vt:lpstr>Logical &amp;&amp; operator</vt:lpstr>
      <vt:lpstr>Logical || operator</vt:lpstr>
      <vt:lpstr>Bitwise &amp; operator</vt:lpstr>
      <vt:lpstr>bitwise | operator</vt:lpstr>
      <vt:lpstr>Loop statements</vt:lpstr>
      <vt:lpstr>Loop statements</vt:lpstr>
      <vt:lpstr>Loop statements</vt:lpstr>
      <vt:lpstr>For loop</vt:lpstr>
      <vt:lpstr>Nested for loop</vt:lpstr>
      <vt:lpstr>While loop</vt:lpstr>
      <vt:lpstr>Do-while loop</vt:lpstr>
      <vt:lpstr>Control statements</vt:lpstr>
      <vt:lpstr>if statement</vt:lpstr>
      <vt:lpstr>If-else statement</vt:lpstr>
      <vt:lpstr>If-else-if statement</vt:lpstr>
      <vt:lpstr>Nested-if statement</vt:lpstr>
      <vt:lpstr>Nested-if-else statement</vt:lpstr>
      <vt:lpstr>Switch statement</vt:lpstr>
      <vt:lpstr>Switch statement</vt:lpstr>
      <vt:lpstr>array</vt:lpstr>
      <vt:lpstr>array</vt:lpstr>
      <vt:lpstr>array</vt:lpstr>
      <vt:lpstr>array</vt:lpstr>
      <vt:lpstr>array</vt:lpstr>
      <vt:lpstr>array</vt:lpstr>
      <vt:lpstr>map</vt:lpstr>
      <vt:lpstr>map</vt:lpstr>
      <vt:lpstr>collection</vt:lpstr>
      <vt:lpstr>collection</vt:lpstr>
      <vt:lpstr>collection</vt:lpstr>
      <vt:lpstr>collection</vt:lpstr>
      <vt:lpstr>collection</vt:lpstr>
      <vt:lpstr>collection</vt:lpstr>
      <vt:lpstr>collection</vt:lpstr>
      <vt:lpstr>collection</vt:lpstr>
      <vt:lpstr>collection</vt:lpstr>
      <vt:lpstr>collection</vt:lpstr>
      <vt:lpstr>collection</vt:lpstr>
      <vt:lpstr>collection</vt:lpstr>
      <vt:lpstr>collection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Automation testing-1</dc:title>
  <dc:creator>Naresh</dc:creator>
  <cp:lastModifiedBy>Naresh</cp:lastModifiedBy>
  <cp:revision>147</cp:revision>
  <dcterms:created xsi:type="dcterms:W3CDTF">2020-11-08T16:28:36Z</dcterms:created>
  <dcterms:modified xsi:type="dcterms:W3CDTF">2020-12-28T14:54:14Z</dcterms:modified>
</cp:coreProperties>
</file>